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wmf" ContentType="image/x-wmf"/>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sldIdLst>
    <p:sldId id="257" r:id="rId3"/>
    <p:sldId id="432" r:id="rId5"/>
    <p:sldId id="439" r:id="rId6"/>
    <p:sldId id="440" r:id="rId7"/>
    <p:sldId id="398" r:id="rId8"/>
    <p:sldId id="538" r:id="rId9"/>
    <p:sldId id="436" r:id="rId10"/>
    <p:sldId id="447" r:id="rId11"/>
    <p:sldId id="429" r:id="rId12"/>
    <p:sldId id="435" r:id="rId13"/>
    <p:sldId id="456" r:id="rId14"/>
    <p:sldId id="431" r:id="rId15"/>
    <p:sldId id="449" r:id="rId16"/>
    <p:sldId id="433" r:id="rId17"/>
    <p:sldId id="434" r:id="rId18"/>
    <p:sldId id="437" r:id="rId19"/>
    <p:sldId id="402" r:id="rId20"/>
    <p:sldId id="415" r:id="rId21"/>
    <p:sldId id="416" r:id="rId22"/>
    <p:sldId id="403" r:id="rId23"/>
    <p:sldId id="417" r:id="rId24"/>
    <p:sldId id="418" r:id="rId25"/>
    <p:sldId id="426" r:id="rId26"/>
    <p:sldId id="441" r:id="rId27"/>
    <p:sldId id="419" r:id="rId28"/>
    <p:sldId id="448" r:id="rId29"/>
    <p:sldId id="420" r:id="rId30"/>
    <p:sldId id="421" r:id="rId31"/>
    <p:sldId id="438" r:id="rId32"/>
    <p:sldId id="442" r:id="rId33"/>
    <p:sldId id="443" r:id="rId34"/>
    <p:sldId id="444" r:id="rId35"/>
    <p:sldId id="445" r:id="rId36"/>
    <p:sldId id="446" r:id="rId37"/>
    <p:sldId id="457" r:id="rId38"/>
    <p:sldId id="422" r:id="rId39"/>
    <p:sldId id="428" r:id="rId40"/>
    <p:sldId id="537" r:id="rId41"/>
    <p:sldId id="424" r:id="rId42"/>
    <p:sldId id="451" r:id="rId43"/>
    <p:sldId id="452" r:id="rId44"/>
    <p:sldId id="455" r:id="rId45"/>
    <p:sldId id="453" r:id="rId46"/>
    <p:sldId id="454" r:id="rId47"/>
    <p:sldId id="399" r:id="rId48"/>
    <p:sldId id="414" r:id="rId49"/>
    <p:sldId id="304" r:id="rId50"/>
    <p:sldId id="339" r:id="rId51"/>
    <p:sldId id="413" r:id="rId52"/>
    <p:sldId id="401" r:id="rId53"/>
    <p:sldId id="347" r:id="rId54"/>
    <p:sldId id="349" r:id="rId55"/>
    <p:sldId id="350" r:id="rId56"/>
    <p:sldId id="324" r:id="rId57"/>
    <p:sldId id="354" r:id="rId58"/>
    <p:sldId id="355" r:id="rId59"/>
    <p:sldId id="356" r:id="rId60"/>
    <p:sldId id="359" r:id="rId61"/>
    <p:sldId id="357" r:id="rId62"/>
    <p:sldId id="352" r:id="rId63"/>
    <p:sldId id="358" r:id="rId64"/>
    <p:sldId id="360" r:id="rId65"/>
    <p:sldId id="361" r:id="rId66"/>
    <p:sldId id="390" r:id="rId67"/>
    <p:sldId id="362" r:id="rId68"/>
    <p:sldId id="378" r:id="rId69"/>
    <p:sldId id="379" r:id="rId70"/>
    <p:sldId id="365" r:id="rId71"/>
    <p:sldId id="366" r:id="rId72"/>
    <p:sldId id="370" r:id="rId73"/>
    <p:sldId id="371" r:id="rId74"/>
    <p:sldId id="372" r:id="rId75"/>
    <p:sldId id="373" r:id="rId76"/>
    <p:sldId id="374" r:id="rId77"/>
    <p:sldId id="375" r:id="rId78"/>
    <p:sldId id="367" r:id="rId79"/>
    <p:sldId id="368" r:id="rId80"/>
    <p:sldId id="369" r:id="rId81"/>
    <p:sldId id="364" r:id="rId82"/>
    <p:sldId id="380" r:id="rId83"/>
    <p:sldId id="382" r:id="rId84"/>
    <p:sldId id="397" r:id="rId85"/>
    <p:sldId id="391" r:id="rId86"/>
    <p:sldId id="396" r:id="rId87"/>
    <p:sldId id="392" r:id="rId88"/>
    <p:sldId id="394" r:id="rId89"/>
    <p:sldId id="395" r:id="rId90"/>
    <p:sldId id="393" r:id="rId91"/>
    <p:sldId id="376" r:id="rId92"/>
    <p:sldId id="381" r:id="rId93"/>
    <p:sldId id="377" r:id="rId94"/>
    <p:sldId id="258" r:id="rId95"/>
  </p:sldIdLst>
  <p:sldSz cx="9144000" cy="6858000" type="screen4x3"/>
  <p:notesSz cx="6858000" cy="9144000"/>
  <p:custDataLst>
    <p:tags r:id="rId9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002" autoAdjust="0"/>
    <p:restoredTop sz="86699" autoAdjust="0"/>
  </p:normalViewPr>
  <p:slideViewPr>
    <p:cSldViewPr>
      <p:cViewPr varScale="1">
        <p:scale>
          <a:sx n="84" d="100"/>
          <a:sy n="84" d="100"/>
        </p:scale>
        <p:origin x="2232" y="84"/>
      </p:cViewPr>
      <p:guideLst>
        <p:guide orient="horz" pos="1772"/>
        <p:guide pos="4132"/>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tags" Target="tags/tag5.xml"/><Relationship Id="rId98" Type="http://schemas.openxmlformats.org/officeDocument/2006/relationships/tableStyles" Target="tableStyles.xml"/><Relationship Id="rId97" Type="http://schemas.openxmlformats.org/officeDocument/2006/relationships/viewProps" Target="viewProps.xml"/><Relationship Id="rId96" Type="http://schemas.openxmlformats.org/officeDocument/2006/relationships/presProps" Target="presProps.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8.wmf"/><Relationship Id="rId1" Type="http://schemas.openxmlformats.org/officeDocument/2006/relationships/image" Target="../media/image27.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48.wmf"/><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47.wmf"/><Relationship Id="rId2" Type="http://schemas.openxmlformats.org/officeDocument/2006/relationships/image" Target="../media/image46.wmf"/><Relationship Id="rId1" Type="http://schemas.openxmlformats.org/officeDocument/2006/relationships/image" Target="../media/image4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5.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75.wmf"/><Relationship Id="rId1" Type="http://schemas.openxmlformats.org/officeDocument/2006/relationships/image" Target="../media/image7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9BC588-1024-43B5-8CEF-46BFFD52C82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4FB81E-05D0-42C4-92D1-1AA53DB9ED4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6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数据的采集中需不需要进行相应的预处理，平滑去噪等，可以直接上传在</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端进行处理</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手势切割划分，什么时候开始，什么时候结束</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如何找到一个</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模型能够识别手语</a:t>
            </a:r>
            <a:endParaRPr lang="zh-CN" altLang="en-US" sz="1200" b="0" i="0" kern="1200" dirty="0">
              <a:solidFill>
                <a:schemeClr val="tx1"/>
              </a:solidFill>
              <a:effectLst/>
              <a:latin typeface="+mn-lt"/>
              <a:ea typeface="+mn-ea"/>
              <a:cs typeface="+mn-cs"/>
            </a:endParaRPr>
          </a:p>
          <a:p>
            <a:r>
              <a:rPr lang="en-US" altLang="zh-CN" dirty="0"/>
              <a:t>- [ ] </a:t>
            </a:r>
            <a:r>
              <a:rPr lang="zh-CN" altLang="en-US" dirty="0"/>
              <a:t>视频数据获取（目前是中科大手语数据集，</a:t>
            </a:r>
            <a:r>
              <a:rPr lang="en-US" altLang="zh-CN" dirty="0"/>
              <a:t>RGB</a:t>
            </a:r>
            <a:r>
              <a:rPr lang="zh-CN" altLang="en-US" dirty="0"/>
              <a:t>和深度</a:t>
            </a:r>
            <a:r>
              <a:rPr lang="en-US" altLang="zh-CN" dirty="0"/>
              <a:t>clips</a:t>
            </a:r>
            <a:r>
              <a:rPr lang="zh-CN" altLang="en-US" dirty="0"/>
              <a:t>，需要自己提取坐标点位置），找一下日常动态手势数据集，最好有骨骼点标记数据）</a:t>
            </a:r>
            <a:endParaRPr lang="zh-CN" altLang="en-US" dirty="0"/>
          </a:p>
          <a:p>
            <a:r>
              <a:rPr lang="en-US" altLang="zh-CN" dirty="0"/>
              <a:t>- [ ] </a:t>
            </a:r>
            <a:r>
              <a:rPr lang="zh-CN" altLang="en-US" dirty="0"/>
              <a:t>手部关键点坐标提取，利用</a:t>
            </a:r>
            <a:r>
              <a:rPr lang="en-US" altLang="zh-CN" dirty="0" err="1"/>
              <a:t>Openpose</a:t>
            </a:r>
            <a:r>
              <a:rPr lang="en-US" altLang="zh-CN" dirty="0"/>
              <a:t> </a:t>
            </a:r>
            <a:r>
              <a:rPr lang="zh-CN" altLang="en-US" dirty="0"/>
              <a:t>提取</a:t>
            </a:r>
            <a:r>
              <a:rPr lang="en-US" altLang="zh-CN" dirty="0"/>
              <a:t>RGB </a:t>
            </a:r>
            <a:r>
              <a:rPr lang="zh-CN" altLang="en-US" dirty="0"/>
              <a:t>视频中手部坐标点信息，</a:t>
            </a:r>
            <a:r>
              <a:rPr lang="en-US" altLang="zh-CN" dirty="0"/>
              <a:t>GPU </a:t>
            </a:r>
            <a:r>
              <a:rPr lang="zh-CN" altLang="en-US" dirty="0"/>
              <a:t>内存不足，提取信息不好，计划回校用学校服务器处理数据。有一个没有关注问题，获取的数据是</a:t>
            </a:r>
            <a:r>
              <a:rPr lang="en-US" altLang="zh-CN" dirty="0"/>
              <a:t>2D </a:t>
            </a:r>
            <a:r>
              <a:rPr lang="zh-CN" altLang="en-US" dirty="0"/>
              <a:t>的还是</a:t>
            </a:r>
            <a:r>
              <a:rPr lang="en-US" altLang="zh-CN" dirty="0"/>
              <a:t>3D </a:t>
            </a:r>
            <a:r>
              <a:rPr lang="zh-CN" altLang="en-US" dirty="0"/>
              <a:t>的，能获取手的朝向数据吗？</a:t>
            </a:r>
            <a:endParaRPr lang="zh-CN" altLang="en-US" dirty="0"/>
          </a:p>
          <a:p>
            <a:r>
              <a:rPr lang="en-US" altLang="zh-CN" dirty="0"/>
              <a:t>- [ ] </a:t>
            </a:r>
            <a:r>
              <a:rPr lang="zh-CN" altLang="en-US" dirty="0"/>
              <a:t>特征提取包括    ， 这里有个疑问，是直接用这些数据作为输入还是 添加 例如整体手弯曲度，协方差矩阵等等</a:t>
            </a:r>
            <a:endParaRPr lang="zh-CN" altLang="en-US" dirty="0"/>
          </a:p>
          <a:p>
            <a:r>
              <a:rPr lang="zh-CN" altLang="en-US" dirty="0"/>
              <a:t>  </a:t>
            </a:r>
            <a:r>
              <a:rPr lang="en-US" altLang="zh-CN" dirty="0"/>
              <a:t>- [ ] </a:t>
            </a:r>
            <a:r>
              <a:rPr lang="zh-CN" altLang="en-US" dirty="0"/>
              <a:t>坐标点转手指弯曲度</a:t>
            </a:r>
            <a:endParaRPr lang="zh-CN" altLang="en-US" dirty="0"/>
          </a:p>
          <a:p>
            <a:r>
              <a:rPr lang="zh-CN" altLang="en-US" dirty="0"/>
              <a:t>  </a:t>
            </a:r>
            <a:r>
              <a:rPr lang="en-US" altLang="zh-CN" dirty="0"/>
              <a:t>- [ ] </a:t>
            </a:r>
            <a:r>
              <a:rPr lang="zh-CN" altLang="en-US" dirty="0"/>
              <a:t>手朝向</a:t>
            </a:r>
            <a:endParaRPr lang="zh-CN" altLang="en-US" dirty="0"/>
          </a:p>
          <a:p>
            <a:r>
              <a:rPr lang="zh-CN" altLang="en-US" dirty="0"/>
              <a:t>  </a:t>
            </a:r>
            <a:r>
              <a:rPr lang="en-US" altLang="zh-CN" dirty="0"/>
              <a:t>- [ ] </a:t>
            </a:r>
            <a:r>
              <a:rPr lang="zh-CN" altLang="en-US" dirty="0"/>
              <a:t>手运动速度</a:t>
            </a:r>
            <a:endParaRPr lang="zh-CN" altLang="en-US" dirty="0"/>
          </a:p>
          <a:p>
            <a:r>
              <a:rPr lang="en-US" altLang="zh-CN" dirty="0"/>
              <a:t>- [ ] </a:t>
            </a:r>
            <a:r>
              <a:rPr lang="zh-CN" altLang="en-US" dirty="0"/>
              <a:t>使用什么</a:t>
            </a:r>
            <a:r>
              <a:rPr lang="en-US" altLang="zh-CN" dirty="0"/>
              <a:t>AI </a:t>
            </a:r>
            <a:r>
              <a:rPr lang="zh-CN" altLang="en-US" dirty="0"/>
              <a:t>模型进行训练，（总下面论文中提到的模型中找下开源的运行）</a:t>
            </a:r>
            <a:endParaRPr lang="zh-CN" altLang="en-US" dirty="0"/>
          </a:p>
          <a:p>
            <a:r>
              <a:rPr lang="en-US" altLang="zh-CN" dirty="0"/>
              <a:t>- [ ] 3D </a:t>
            </a:r>
            <a:r>
              <a:rPr lang="zh-CN" altLang="en-US" dirty="0"/>
              <a:t>手势渲染功能  （之前的是直接利用</a:t>
            </a:r>
            <a:r>
              <a:rPr lang="en-US" altLang="zh-CN" dirty="0" err="1"/>
              <a:t>openpose</a:t>
            </a:r>
            <a:r>
              <a:rPr lang="en-US" altLang="zh-CN" dirty="0"/>
              <a:t> </a:t>
            </a:r>
            <a:r>
              <a:rPr lang="zh-CN" altLang="en-US" dirty="0"/>
              <a:t>自带的功能在</a:t>
            </a:r>
            <a:r>
              <a:rPr lang="en-US" altLang="zh-CN" dirty="0"/>
              <a:t>RGB </a:t>
            </a:r>
            <a:r>
              <a:rPr lang="zh-CN" altLang="en-US" dirty="0"/>
              <a:t>视频留数据中画出骨骼点）</a:t>
            </a: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烧录方式： </a:t>
            </a:r>
            <a:r>
              <a:rPr lang="en-US" altLang="zh-CN" dirty="0"/>
              <a:t>E:\</a:t>
            </a:r>
            <a:r>
              <a:rPr lang="zh-CN" altLang="en-US" dirty="0"/>
              <a:t>组会</a:t>
            </a:r>
            <a:r>
              <a:rPr lang="en-US" altLang="zh-CN" dirty="0"/>
              <a:t>\</a:t>
            </a:r>
            <a:r>
              <a:rPr lang="zh-CN" altLang="en-US" dirty="0"/>
              <a:t>数据手套</a:t>
            </a:r>
            <a:r>
              <a:rPr lang="en-US" altLang="zh-CN" dirty="0"/>
              <a:t>\</a:t>
            </a:r>
            <a:r>
              <a:rPr lang="zh-CN" altLang="en-US" dirty="0"/>
              <a:t>相关文档</a:t>
            </a:r>
            <a:r>
              <a:rPr lang="en-US" altLang="zh-CN" dirty="0"/>
              <a:t>\FlashMethods.html</a:t>
            </a:r>
            <a:endParaRPr lang="en-US" altLang="zh-CN" dirty="0"/>
          </a:p>
          <a:p>
            <a:r>
              <a:rPr lang="zh-CN" altLang="en-US" dirty="0"/>
              <a:t>使用介绍： </a:t>
            </a:r>
            <a:r>
              <a:rPr lang="en-US" altLang="zh-CN" dirty="0"/>
              <a:t>E:\</a:t>
            </a:r>
            <a:r>
              <a:rPr lang="zh-CN" altLang="en-US" dirty="0"/>
              <a:t>组会</a:t>
            </a:r>
            <a:r>
              <a:rPr lang="en-US" altLang="zh-CN" dirty="0"/>
              <a:t>\</a:t>
            </a:r>
            <a:r>
              <a:rPr lang="zh-CN" altLang="en-US" dirty="0"/>
              <a:t>数据手套</a:t>
            </a:r>
            <a:r>
              <a:rPr lang="en-US" altLang="zh-CN" dirty="0"/>
              <a:t>\</a:t>
            </a:r>
            <a:r>
              <a:rPr lang="zh-CN" altLang="en-US" dirty="0"/>
              <a:t>相关文档</a:t>
            </a:r>
            <a:r>
              <a:rPr lang="en-US" altLang="zh-CN" dirty="0"/>
              <a:t>\Arduino-Learning-Record.html</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烧录方式： </a:t>
            </a:r>
            <a:r>
              <a:rPr lang="en-US" altLang="zh-CN" dirty="0"/>
              <a:t>E:\</a:t>
            </a:r>
            <a:r>
              <a:rPr lang="zh-CN" altLang="en-US" dirty="0"/>
              <a:t>组会</a:t>
            </a:r>
            <a:r>
              <a:rPr lang="en-US" altLang="zh-CN" dirty="0"/>
              <a:t>\</a:t>
            </a:r>
            <a:r>
              <a:rPr lang="zh-CN" altLang="en-US" dirty="0"/>
              <a:t>数据手套</a:t>
            </a:r>
            <a:r>
              <a:rPr lang="en-US" altLang="zh-CN" dirty="0"/>
              <a:t>\</a:t>
            </a:r>
            <a:r>
              <a:rPr lang="zh-CN" altLang="en-US" dirty="0"/>
              <a:t>相关文档</a:t>
            </a:r>
            <a:r>
              <a:rPr lang="en-US" altLang="zh-CN" dirty="0"/>
              <a:t>\FlashMethods.html</a:t>
            </a:r>
            <a:endParaRPr lang="en-US" altLang="zh-CN" dirty="0"/>
          </a:p>
          <a:p>
            <a:r>
              <a:rPr lang="zh-CN" altLang="en-US" dirty="0"/>
              <a:t>使用介绍： </a:t>
            </a:r>
            <a:r>
              <a:rPr lang="en-US" altLang="zh-CN" dirty="0"/>
              <a:t>E:\</a:t>
            </a:r>
            <a:r>
              <a:rPr lang="zh-CN" altLang="en-US" dirty="0"/>
              <a:t>组会</a:t>
            </a:r>
            <a:r>
              <a:rPr lang="en-US" altLang="zh-CN" dirty="0"/>
              <a:t>\</a:t>
            </a:r>
            <a:r>
              <a:rPr lang="zh-CN" altLang="en-US" dirty="0"/>
              <a:t>数据手套</a:t>
            </a:r>
            <a:r>
              <a:rPr lang="en-US" altLang="zh-CN" dirty="0"/>
              <a:t>\</a:t>
            </a:r>
            <a:r>
              <a:rPr lang="zh-CN" altLang="en-US" dirty="0"/>
              <a:t>相关文档</a:t>
            </a:r>
            <a:r>
              <a:rPr lang="en-US" altLang="zh-CN" dirty="0"/>
              <a:t>\Arduino-Learning-Record.html</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en-US" altLang="zh-CN" dirty="0"/>
          </a:p>
          <a:p>
            <a:r>
              <a:rPr lang="zh-CN" altLang="en-US" dirty="0"/>
              <a:t>量化图片： </a:t>
            </a:r>
            <a:r>
              <a:rPr lang="en-US" altLang="zh-CN" dirty="0"/>
              <a:t>D:\work_OneNote\OneDrive - tju.edu.cn\</a:t>
            </a:r>
            <a:r>
              <a:rPr lang="zh-CN" altLang="en-US" dirty="0"/>
              <a:t>文档</a:t>
            </a:r>
            <a:r>
              <a:rPr lang="en-US" altLang="zh-CN" dirty="0"/>
              <a:t>\work_</a:t>
            </a:r>
            <a:r>
              <a:rPr lang="zh-CN" altLang="en-US" dirty="0"/>
              <a:t>组会比赛</a:t>
            </a:r>
            <a:r>
              <a:rPr lang="en-US" altLang="zh-CN" dirty="0"/>
              <a:t>\</a:t>
            </a:r>
            <a:r>
              <a:rPr lang="zh-CN" altLang="en-US" dirty="0"/>
              <a:t>数据手套</a:t>
            </a:r>
            <a:r>
              <a:rPr lang="en-US" altLang="zh-CN" dirty="0"/>
              <a:t>\</a:t>
            </a:r>
            <a:r>
              <a:rPr lang="en-US" altLang="zh-CN" dirty="0" err="1"/>
              <a:t>DashBoard</a:t>
            </a:r>
            <a:r>
              <a:rPr lang="en-US" altLang="zh-CN" dirty="0"/>
              <a:t>\</a:t>
            </a:r>
            <a:r>
              <a:rPr lang="en-US" altLang="zh-CN" dirty="0" err="1"/>
              <a:t>src</a:t>
            </a:r>
            <a:r>
              <a:rPr lang="en-US" altLang="zh-CN" dirty="0"/>
              <a:t>\tools\</a:t>
            </a:r>
            <a:r>
              <a:rPr lang="en-US" altLang="zh-CN" dirty="0" err="1"/>
              <a:t>pngresult</a:t>
            </a:r>
            <a:r>
              <a:rPr lang="en-US" altLang="zh-CN"/>
              <a:t>\validation\validation1621863387.0423715.txt.png</a:t>
            </a:r>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en-US" altLang="zh-CN" dirty="0"/>
          </a:p>
          <a:p>
            <a:r>
              <a:rPr lang="zh-CN" altLang="en-US" dirty="0"/>
              <a:t>量化图片： </a:t>
            </a:r>
            <a:r>
              <a:rPr lang="en-US" altLang="zh-CN" dirty="0"/>
              <a:t>D:\work_OneNote\OneDrive - tju.edu.cn\</a:t>
            </a:r>
            <a:r>
              <a:rPr lang="zh-CN" altLang="en-US" dirty="0"/>
              <a:t>文档</a:t>
            </a:r>
            <a:r>
              <a:rPr lang="en-US" altLang="zh-CN" dirty="0"/>
              <a:t>\work_</a:t>
            </a:r>
            <a:r>
              <a:rPr lang="zh-CN" altLang="en-US" dirty="0"/>
              <a:t>组会比赛</a:t>
            </a:r>
            <a:r>
              <a:rPr lang="en-US" altLang="zh-CN" dirty="0"/>
              <a:t>\</a:t>
            </a:r>
            <a:r>
              <a:rPr lang="zh-CN" altLang="en-US" dirty="0"/>
              <a:t>数据手套</a:t>
            </a:r>
            <a:r>
              <a:rPr lang="en-US" altLang="zh-CN" dirty="0"/>
              <a:t>\</a:t>
            </a:r>
            <a:r>
              <a:rPr lang="en-US" altLang="zh-CN" dirty="0" err="1"/>
              <a:t>DashBoard</a:t>
            </a:r>
            <a:r>
              <a:rPr lang="en-US" altLang="zh-CN" dirty="0"/>
              <a:t>\</a:t>
            </a:r>
            <a:r>
              <a:rPr lang="en-US" altLang="zh-CN" dirty="0" err="1"/>
              <a:t>src</a:t>
            </a:r>
            <a:r>
              <a:rPr lang="en-US" altLang="zh-CN" dirty="0"/>
              <a:t>\tools\</a:t>
            </a:r>
            <a:r>
              <a:rPr lang="en-US" altLang="zh-CN" dirty="0" err="1"/>
              <a:t>pngresult</a:t>
            </a:r>
            <a:r>
              <a:rPr lang="en-US" altLang="zh-CN"/>
              <a:t>\validation\validation1621863387.0423715.txt.png</a:t>
            </a:r>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 </a:t>
            </a:r>
            <a:r>
              <a:rPr lang="zh-CN" altLang="en-US" dirty="0"/>
              <a:t>和 </a:t>
            </a:r>
            <a:r>
              <a:rPr lang="en-US" altLang="zh-CN" dirty="0"/>
              <a:t>z </a:t>
            </a:r>
            <a:r>
              <a:rPr lang="zh-CN" altLang="en-US" dirty="0"/>
              <a:t>是动态的，用其他符号代替， 图片链接： </a:t>
            </a:r>
            <a:r>
              <a:rPr lang="en-US" altLang="zh-CN" dirty="0"/>
              <a:t>https://www.bilibili.com/video/av753338725/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 </a:t>
            </a:r>
            <a:r>
              <a:rPr lang="zh-CN" altLang="en-US" dirty="0"/>
              <a:t>和 </a:t>
            </a:r>
            <a:r>
              <a:rPr lang="en-US" altLang="zh-CN" dirty="0"/>
              <a:t>z </a:t>
            </a:r>
            <a:r>
              <a:rPr lang="zh-CN" altLang="en-US" dirty="0"/>
              <a:t>是动态的，用其他符号代替， 图片链接： </a:t>
            </a:r>
            <a:r>
              <a:rPr lang="en-US" altLang="zh-CN" dirty="0"/>
              <a:t>https://www.bilibili.com/video/av753338725/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 </a:t>
            </a:r>
            <a:r>
              <a:rPr lang="zh-CN" altLang="en-US" dirty="0"/>
              <a:t>和 </a:t>
            </a:r>
            <a:r>
              <a:rPr lang="en-US" altLang="zh-CN" dirty="0"/>
              <a:t>z </a:t>
            </a:r>
            <a:r>
              <a:rPr lang="zh-CN" altLang="en-US" dirty="0"/>
              <a:t>是动态的，用其他符号代替， 图片链接： </a:t>
            </a:r>
            <a:r>
              <a:rPr lang="en-US" altLang="zh-CN" dirty="0"/>
              <a:t>https://www.bilibili.com/video/av753338725/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 </a:t>
            </a:r>
            <a:r>
              <a:rPr lang="zh-CN" altLang="en-US" dirty="0"/>
              <a:t>和 </a:t>
            </a:r>
            <a:r>
              <a:rPr lang="en-US" altLang="zh-CN" dirty="0"/>
              <a:t>z </a:t>
            </a:r>
            <a:r>
              <a:rPr lang="zh-CN" altLang="en-US" dirty="0"/>
              <a:t>是动态的，用其他符号代替， 图片链接： </a:t>
            </a:r>
            <a:r>
              <a:rPr lang="en-US" altLang="zh-CN" dirty="0"/>
              <a:t>https://www.bilibili.com/video/av753338725/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latin typeface="Times New Roman" panose="02020603050405020304" pitchFamily="18" charset="0"/>
                <a:cs typeface="Times New Roman" panose="02020603050405020304" pitchFamily="18" charset="0"/>
              </a:rPr>
              <a:t>Alexa-sign-language-translator:</a:t>
            </a:r>
            <a:r>
              <a:rPr lang="en-US" altLang="zh-CN" b="1" baseline="0" dirty="0">
                <a:solidFill>
                  <a:schemeClr val="tx1"/>
                </a:solidFill>
                <a:latin typeface="Times New Roman" panose="02020603050405020304" pitchFamily="18" charset="0"/>
                <a:cs typeface="Times New Roman" panose="02020603050405020304" pitchFamily="18" charset="0"/>
              </a:rPr>
              <a:t>  </a:t>
            </a:r>
            <a:r>
              <a:rPr lang="en-US" altLang="zh-CN" dirty="0"/>
              <a:t>https://www.youtube.com/watch?v=kS53y6GWm0w</a:t>
            </a:r>
            <a:endParaRPr lang="en-US" altLang="zh-CN" dirty="0"/>
          </a:p>
          <a:p>
            <a:r>
              <a:rPr lang="en-US" altLang="zh-CN" dirty="0"/>
              <a:t>Sign-Language-Recognition-Using-Hand-Gestures-Keras-PyQT5-OpenCV:   C:\project\ASL\relativework&amp;ASL</a:t>
            </a:r>
            <a:r>
              <a:rPr lang="zh-CN" altLang="en-US" dirty="0"/>
              <a:t>；  相似项目</a:t>
            </a:r>
            <a:r>
              <a:rPr lang="en-US" altLang="zh-CN" dirty="0"/>
              <a:t>Sign-Language-Interpreter-using-Deep-Learning</a:t>
            </a:r>
            <a:endParaRPr lang="en-US" altLang="zh-CN" dirty="0"/>
          </a:p>
          <a:p>
            <a:r>
              <a:rPr lang="en-US" altLang="zh-CN" dirty="0" err="1"/>
              <a:t>mediapipemultihandstrackingapp</a:t>
            </a:r>
            <a:r>
              <a:rPr lang="en-US" altLang="zh-CN" dirty="0"/>
              <a:t>-master</a:t>
            </a:r>
            <a:r>
              <a:rPr lang="zh-CN" altLang="en-US" dirty="0"/>
              <a:t>：</a:t>
            </a:r>
            <a:r>
              <a:rPr lang="en-US" altLang="zh-CN" dirty="0"/>
              <a:t>C:\project\ASL\relativework&amp;ASL</a:t>
            </a:r>
            <a:endParaRPr lang="en-US" altLang="zh-CN" dirty="0"/>
          </a:p>
          <a:p>
            <a:r>
              <a:rPr lang="en-US" altLang="zh-CN" dirty="0"/>
              <a:t>Learning-ASL-Interactively-in-VR:   leap</a:t>
            </a:r>
            <a:r>
              <a:rPr lang="en-US" altLang="zh-CN" baseline="0" dirty="0"/>
              <a:t> motion gesture </a:t>
            </a:r>
            <a:r>
              <a:rPr lang="en-US" altLang="zh-CN" baseline="0" dirty="0" err="1"/>
              <a:t>svm</a:t>
            </a:r>
            <a:r>
              <a:rPr lang="en-US" altLang="zh-CN" baseline="0" dirty="0"/>
              <a:t> classification;</a:t>
            </a:r>
            <a:endParaRPr lang="en-US" altLang="zh-CN" baseline="0" dirty="0"/>
          </a:p>
          <a:p>
            <a:r>
              <a:rPr lang="en-US" altLang="zh-CN" dirty="0"/>
              <a:t>sign-language-gesture-recognition:  </a:t>
            </a:r>
            <a:r>
              <a:rPr lang="zh-CN" altLang="en-US" dirty="0"/>
              <a:t>基于图片的直接手语识别；</a:t>
            </a:r>
            <a:r>
              <a:rPr lang="en-US" altLang="zh-CN" sz="1200" b="0" i="0" u="sng" kern="1200" dirty="0">
                <a:solidFill>
                  <a:schemeClr val="tx1"/>
                </a:solidFill>
                <a:effectLst/>
                <a:latin typeface="+mn-lt"/>
                <a:ea typeface="+mn-ea"/>
                <a:cs typeface="+mn-cs"/>
              </a:rPr>
              <a:t>http://facundoq.github.io/unlp/lsa64/</a:t>
            </a:r>
            <a:endParaRPr lang="en-US" altLang="zh-CN" sz="1200" b="0" i="0" u="sng"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b="1" dirty="0">
                <a:solidFill>
                  <a:schemeClr val="tx1"/>
                </a:solidFill>
                <a:latin typeface="Times New Roman" panose="02020603050405020304" pitchFamily="18" charset="0"/>
                <a:cs typeface="Times New Roman" panose="02020603050405020304" pitchFamily="18" charset="0"/>
              </a:rPr>
              <a:t>sign-language-gesture-recognition</a:t>
            </a:r>
            <a:r>
              <a:rPr lang="zh-CN" altLang="en-US" b="1" dirty="0">
                <a:solidFill>
                  <a:schemeClr val="tx1"/>
                </a:solidFill>
                <a:latin typeface="Times New Roman" panose="02020603050405020304" pitchFamily="18" charset="0"/>
                <a:cs typeface="Times New Roman" panose="02020603050405020304" pitchFamily="18" charset="0"/>
              </a:rPr>
              <a:t>： </a:t>
            </a:r>
            <a:r>
              <a:rPr lang="en-US" altLang="zh-CN" b="1" dirty="0">
                <a:solidFill>
                  <a:schemeClr val="tx1"/>
                </a:solidFill>
                <a:latin typeface="Times New Roman" panose="02020603050405020304" pitchFamily="18" charset="0"/>
                <a:cs typeface="Times New Roman" panose="02020603050405020304" pitchFamily="18" charset="0"/>
              </a:rPr>
              <a:t>http://facundoq.github.io/sign_language</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烧录方式： </a:t>
            </a:r>
            <a:r>
              <a:rPr lang="en-US" altLang="zh-CN" dirty="0"/>
              <a:t>E:\</a:t>
            </a:r>
            <a:r>
              <a:rPr lang="zh-CN" altLang="en-US" dirty="0"/>
              <a:t>组会</a:t>
            </a:r>
            <a:r>
              <a:rPr lang="en-US" altLang="zh-CN" dirty="0"/>
              <a:t>\</a:t>
            </a:r>
            <a:r>
              <a:rPr lang="zh-CN" altLang="en-US" dirty="0"/>
              <a:t>数据手套</a:t>
            </a:r>
            <a:r>
              <a:rPr lang="en-US" altLang="zh-CN" dirty="0"/>
              <a:t>\</a:t>
            </a:r>
            <a:r>
              <a:rPr lang="zh-CN" altLang="en-US" dirty="0"/>
              <a:t>相关文档</a:t>
            </a:r>
            <a:r>
              <a:rPr lang="en-US" altLang="zh-CN" dirty="0"/>
              <a:t>\FlashMethods.html</a:t>
            </a:r>
            <a:endParaRPr lang="en-US" altLang="zh-CN" dirty="0"/>
          </a:p>
          <a:p>
            <a:r>
              <a:rPr lang="zh-CN" altLang="en-US" dirty="0"/>
              <a:t>使用介绍： </a:t>
            </a:r>
            <a:r>
              <a:rPr lang="en-US" altLang="zh-CN" dirty="0"/>
              <a:t>E:\</a:t>
            </a:r>
            <a:r>
              <a:rPr lang="zh-CN" altLang="en-US" dirty="0"/>
              <a:t>组会</a:t>
            </a:r>
            <a:r>
              <a:rPr lang="en-US" altLang="zh-CN" dirty="0"/>
              <a:t>\</a:t>
            </a:r>
            <a:r>
              <a:rPr lang="zh-CN" altLang="en-US" dirty="0"/>
              <a:t>数据手套</a:t>
            </a:r>
            <a:r>
              <a:rPr lang="en-US" altLang="zh-CN" dirty="0"/>
              <a:t>\</a:t>
            </a:r>
            <a:r>
              <a:rPr lang="zh-CN" altLang="en-US" dirty="0"/>
              <a:t>相关文档</a:t>
            </a:r>
            <a:r>
              <a:rPr lang="en-US" altLang="zh-CN" dirty="0"/>
              <a:t>\Arduino-Learning-Record.html</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inter32</a:t>
            </a:r>
            <a:r>
              <a:rPr lang="zh-CN" altLang="en-US" dirty="0"/>
              <a:t>检测效果</a:t>
            </a:r>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inter32</a:t>
            </a:r>
            <a:r>
              <a:rPr lang="zh-CN" altLang="en-US" dirty="0"/>
              <a:t>检测效果</a:t>
            </a:r>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2" name="组合 2"/>
          <p:cNvGrpSpPr/>
          <p:nvPr userDrawn="1"/>
        </p:nvGrpSpPr>
        <p:grpSpPr>
          <a:xfrm>
            <a:off x="132099" y="542751"/>
            <a:ext cx="8904396" cy="211170"/>
            <a:chOff x="132099" y="5949281"/>
            <a:chExt cx="8904396" cy="211170"/>
          </a:xfrm>
        </p:grpSpPr>
        <p:pic>
          <p:nvPicPr>
            <p:cNvPr id="4" name="Picture 12"/>
            <p:cNvPicPr>
              <a:picLocks noChangeAspect="1"/>
            </p:cNvPicPr>
            <p:nvPr userDrawn="1"/>
          </p:nvPicPr>
          <p:blipFill rotWithShape="1">
            <a:blip r:embed="rId2" cstate="print"/>
            <a:srcRect r="1276" b="46828"/>
            <a:stretch>
              <a:fillRect/>
            </a:stretch>
          </p:blipFill>
          <p:spPr>
            <a:xfrm>
              <a:off x="3229372" y="5949281"/>
              <a:ext cx="2664296" cy="211170"/>
            </a:xfrm>
            <a:prstGeom prst="rect">
              <a:avLst/>
            </a:prstGeom>
          </p:spPr>
        </p:pic>
        <p:pic>
          <p:nvPicPr>
            <p:cNvPr id="5" name="Picture 12"/>
            <p:cNvPicPr>
              <a:picLocks noChangeAspect="1"/>
            </p:cNvPicPr>
            <p:nvPr userDrawn="1"/>
          </p:nvPicPr>
          <p:blipFill rotWithShape="1">
            <a:blip r:embed="rId3"/>
            <a:srcRect l="56369" t="2833" r="1276" b="46829"/>
            <a:stretch>
              <a:fillRect/>
            </a:stretch>
          </p:blipFill>
          <p:spPr>
            <a:xfrm>
              <a:off x="132099" y="5960533"/>
              <a:ext cx="3394312" cy="199918"/>
            </a:xfrm>
            <a:prstGeom prst="rect">
              <a:avLst/>
            </a:prstGeom>
          </p:spPr>
        </p:pic>
        <p:pic>
          <p:nvPicPr>
            <p:cNvPr id="6" name="Picture 12"/>
            <p:cNvPicPr>
              <a:picLocks noChangeAspect="1"/>
            </p:cNvPicPr>
            <p:nvPr userDrawn="1"/>
          </p:nvPicPr>
          <p:blipFill rotWithShape="1">
            <a:blip r:embed="rId3"/>
            <a:srcRect t="1768" r="55351" b="46828"/>
            <a:stretch>
              <a:fillRect/>
            </a:stretch>
          </p:blipFill>
          <p:spPr>
            <a:xfrm>
              <a:off x="5796137" y="5956299"/>
              <a:ext cx="3240358" cy="204151"/>
            </a:xfrm>
            <a:prstGeom prst="rect">
              <a:avLst/>
            </a:prstGeom>
          </p:spPr>
        </p:pic>
      </p:grpSp>
      <p:grpSp>
        <p:nvGrpSpPr>
          <p:cNvPr id="3" name="组合 6"/>
          <p:cNvGrpSpPr/>
          <p:nvPr userDrawn="1"/>
        </p:nvGrpSpPr>
        <p:grpSpPr>
          <a:xfrm>
            <a:off x="752154" y="6135194"/>
            <a:ext cx="1728245" cy="604331"/>
            <a:chOff x="5609379" y="763032"/>
            <a:chExt cx="2171872" cy="759459"/>
          </a:xfrm>
        </p:grpSpPr>
        <p:pic>
          <p:nvPicPr>
            <p:cNvPr id="8" name="Picture 2" descr="http://www.tju.edu.cn/images/logo_2016_2.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3567" r="73587" b="16504"/>
            <a:stretch>
              <a:fillRect/>
            </a:stretch>
          </p:blipFill>
          <p:spPr bwMode="auto">
            <a:xfrm>
              <a:off x="5609379" y="763032"/>
              <a:ext cx="758406" cy="7594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tju.edu.cn/images/logo_2016_2.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7125" t="14168" b="11184"/>
            <a:stretch>
              <a:fillRect/>
            </a:stretch>
          </p:blipFill>
          <p:spPr bwMode="auto">
            <a:xfrm>
              <a:off x="6342635" y="799688"/>
              <a:ext cx="1438616" cy="6503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9"/>
          <p:cNvGrpSpPr/>
          <p:nvPr userDrawn="1"/>
        </p:nvGrpSpPr>
        <p:grpSpPr>
          <a:xfrm>
            <a:off x="6516214" y="6124430"/>
            <a:ext cx="2427601" cy="638067"/>
            <a:chOff x="6553688" y="5642335"/>
            <a:chExt cx="2512151" cy="717176"/>
          </a:xfrm>
        </p:grpSpPr>
        <p:grpSp>
          <p:nvGrpSpPr>
            <p:cNvPr id="10" name="组合 10"/>
            <p:cNvGrpSpPr/>
            <p:nvPr/>
          </p:nvGrpSpPr>
          <p:grpSpPr>
            <a:xfrm>
              <a:off x="6553688" y="5642335"/>
              <a:ext cx="1989369" cy="582744"/>
              <a:chOff x="1792798" y="3693332"/>
              <a:chExt cx="1989369" cy="582744"/>
            </a:xfrm>
          </p:grpSpPr>
          <p:pic>
            <p:nvPicPr>
              <p:cNvPr id="13" name="图片 12"/>
              <p:cNvPicPr>
                <a:picLocks noChangeAspect="1"/>
              </p:cNvPicPr>
              <p:nvPr/>
            </p:nvPicPr>
            <p:blipFill>
              <a:blip r:embed="rId5" cstate="print"/>
              <a:stretch>
                <a:fillRect/>
              </a:stretch>
            </p:blipFill>
            <p:spPr>
              <a:xfrm>
                <a:off x="1792798" y="3693332"/>
                <a:ext cx="637218" cy="582744"/>
              </a:xfrm>
              <a:prstGeom prst="rect">
                <a:avLst/>
              </a:prstGeom>
            </p:spPr>
          </p:pic>
          <p:pic>
            <p:nvPicPr>
              <p:cNvPr id="14" name="图片 13"/>
              <p:cNvPicPr>
                <a:picLocks noChangeAspect="1"/>
              </p:cNvPicPr>
              <p:nvPr/>
            </p:nvPicPr>
            <p:blipFill>
              <a:blip r:embed="rId6" cstate="print"/>
              <a:stretch>
                <a:fillRect/>
              </a:stretch>
            </p:blipFill>
            <p:spPr>
              <a:xfrm>
                <a:off x="2411760" y="3825515"/>
                <a:ext cx="1370407" cy="344474"/>
              </a:xfrm>
              <a:prstGeom prst="rect">
                <a:avLst/>
              </a:prstGeom>
            </p:spPr>
          </p:pic>
        </p:grpSp>
        <p:sp>
          <p:nvSpPr>
            <p:cNvPr id="12" name="文本框 11"/>
            <p:cNvSpPr txBox="1"/>
            <p:nvPr/>
          </p:nvSpPr>
          <p:spPr>
            <a:xfrm>
              <a:off x="6618729" y="6117356"/>
              <a:ext cx="2447110" cy="242155"/>
            </a:xfrm>
            <a:prstGeom prst="rect">
              <a:avLst/>
            </a:prstGeom>
            <a:noFill/>
          </p:spPr>
          <p:txBody>
            <a:bodyPr wrap="none" rtlCol="0">
              <a:spAutoFit/>
            </a:bodyPr>
            <a:lstStyle/>
            <a:p>
              <a:r>
                <a:rPr lang="en-US" altLang="zh-CN"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rPr>
                <a:t>Tianjin Key Laboratory of Advanced Networking</a:t>
              </a:r>
              <a:endParaRPr lang="zh-CN" altLang="en-US"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grpSp>
        <p:nvGrpSpPr>
          <p:cNvPr id="11" name="组合 14"/>
          <p:cNvGrpSpPr/>
          <p:nvPr userDrawn="1"/>
        </p:nvGrpSpPr>
        <p:grpSpPr>
          <a:xfrm>
            <a:off x="3347863" y="6124425"/>
            <a:ext cx="2648398" cy="590607"/>
            <a:chOff x="2838656" y="1799171"/>
            <a:chExt cx="2648398" cy="590607"/>
          </a:xfrm>
        </p:grpSpPr>
        <p:pic>
          <p:nvPicPr>
            <p:cNvPr id="16" name="图片 15"/>
            <p:cNvPicPr>
              <a:picLocks noChangeAspect="1"/>
            </p:cNvPicPr>
            <p:nvPr userDrawn="1"/>
          </p:nvPicPr>
          <p:blipFill>
            <a:blip r:embed="rId7" cstate="print"/>
            <a:stretch>
              <a:fillRect/>
            </a:stretch>
          </p:blipFill>
          <p:spPr>
            <a:xfrm rot="10800000" flipH="1" flipV="1">
              <a:off x="2838656" y="1821053"/>
              <a:ext cx="488831" cy="568725"/>
            </a:xfrm>
            <a:prstGeom prst="rect">
              <a:avLst/>
            </a:prstGeom>
          </p:spPr>
        </p:pic>
        <p:sp>
          <p:nvSpPr>
            <p:cNvPr id="17" name="文本框 16"/>
            <p:cNvSpPr txBox="1"/>
            <p:nvPr userDrawn="1"/>
          </p:nvSpPr>
          <p:spPr>
            <a:xfrm>
              <a:off x="3327488" y="1799171"/>
              <a:ext cx="2159566" cy="569387"/>
            </a:xfrm>
            <a:prstGeom prst="rect">
              <a:avLst/>
            </a:prstGeom>
            <a:noFill/>
          </p:spPr>
          <p:txBody>
            <a:bodyPr wrap="none" rtlCol="0">
              <a:spAutoFit/>
            </a:bodyPr>
            <a:lstStyle/>
            <a:p>
              <a:r>
                <a:rPr lang="zh-CN" altLang="en-US" sz="2200" b="0" dirty="0">
                  <a:solidFill>
                    <a:srgbClr val="00518E"/>
                  </a:solidFill>
                  <a:latin typeface="华文行楷" panose="02010800040101010101" pitchFamily="2" charset="-122"/>
                  <a:ea typeface="华文行楷" panose="02010800040101010101" pitchFamily="2" charset="-122"/>
                </a:rPr>
                <a:t>智能与计算学部</a:t>
              </a:r>
              <a:endParaRPr lang="en-US" altLang="zh-CN" sz="2200" b="0" dirty="0">
                <a:solidFill>
                  <a:srgbClr val="00518E"/>
                </a:solidFill>
                <a:latin typeface="华文行楷" panose="02010800040101010101" pitchFamily="2" charset="-122"/>
                <a:ea typeface="华文行楷" panose="02010800040101010101" pitchFamily="2" charset="-122"/>
              </a:endParaRPr>
            </a:p>
            <a:p>
              <a:r>
                <a:rPr lang="en-US" altLang="zh-CN" sz="900" dirty="0">
                  <a:solidFill>
                    <a:srgbClr val="00518E"/>
                  </a:solidFill>
                  <a:latin typeface="Times New Roman" panose="02020603050405020304" pitchFamily="18" charset="0"/>
                  <a:cs typeface="Times New Roman" panose="02020603050405020304" pitchFamily="18" charset="0"/>
                </a:rPr>
                <a:t>  </a:t>
              </a:r>
              <a:r>
                <a:rPr lang="en-US" altLang="zh-CN" sz="900" b="1" dirty="0">
                  <a:solidFill>
                    <a:srgbClr val="00518E"/>
                  </a:solidFill>
                  <a:latin typeface="Times New Roman" panose="02020603050405020304" pitchFamily="18" charset="0"/>
                  <a:cs typeface="Times New Roman" panose="02020603050405020304" pitchFamily="18" charset="0"/>
                </a:rPr>
                <a:t>College of Intelligence</a:t>
              </a:r>
              <a:r>
                <a:rPr lang="en-US" altLang="zh-CN" sz="900" b="1" baseline="0" dirty="0">
                  <a:solidFill>
                    <a:srgbClr val="00518E"/>
                  </a:solidFill>
                  <a:latin typeface="Times New Roman" panose="02020603050405020304" pitchFamily="18" charset="0"/>
                  <a:cs typeface="Times New Roman" panose="02020603050405020304" pitchFamily="18" charset="0"/>
                </a:rPr>
                <a:t> and Computing</a:t>
              </a:r>
              <a:endParaRPr lang="zh-CN" altLang="en-US" sz="900" b="1" dirty="0">
                <a:solidFill>
                  <a:srgbClr val="00518E"/>
                </a:solidFill>
                <a:latin typeface="Times New Roman" panose="02020603050405020304" pitchFamily="18" charset="0"/>
                <a:cs typeface="Times New Roman" panose="02020603050405020304" pitchFamily="18" charset="0"/>
              </a:endParaRPr>
            </a:p>
          </p:txBody>
        </p:sp>
      </p:grpSp>
      <p:sp>
        <p:nvSpPr>
          <p:cNvPr id="18" name="标题 1"/>
          <p:cNvSpPr>
            <a:spLocks noGrp="1"/>
          </p:cNvSpPr>
          <p:nvPr>
            <p:ph type="title"/>
          </p:nvPr>
        </p:nvSpPr>
        <p:spPr>
          <a:xfrm>
            <a:off x="618170" y="2088981"/>
            <a:ext cx="7886700" cy="1325563"/>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2" name="文本框 31"/>
          <p:cNvSpPr txBox="1"/>
          <p:nvPr userDrawn="1"/>
        </p:nvSpPr>
        <p:spPr>
          <a:xfrm>
            <a:off x="5183560" y="105883"/>
            <a:ext cx="3960440" cy="584775"/>
          </a:xfrm>
          <a:prstGeom prst="rect">
            <a:avLst/>
          </a:prstGeom>
          <a:noFill/>
        </p:spPr>
        <p:txBody>
          <a:bodyPr wrap="square" rtlCol="0">
            <a:spAutoFit/>
          </a:bodyPr>
          <a:lstStyle/>
          <a:p>
            <a:r>
              <a:rPr lang="zh-CN" altLang="en-US" dirty="0">
                <a:solidFill>
                  <a:schemeClr val="bg1">
                    <a:lumMod val="50000"/>
                  </a:schemeClr>
                </a:solidFill>
                <a:latin typeface="楷体" panose="02010609060101010101" pitchFamily="49" charset="-122"/>
                <a:ea typeface="楷体" panose="02010609060101010101" pitchFamily="49" charset="-122"/>
              </a:rPr>
              <a:t>读最好的论文</a:t>
            </a:r>
            <a:r>
              <a:rPr lang="zh-CN" altLang="en-US" baseline="0" dirty="0">
                <a:solidFill>
                  <a:schemeClr val="bg1">
                    <a:lumMod val="50000"/>
                  </a:schemeClr>
                </a:solidFill>
                <a:latin typeface="楷体" panose="02010609060101010101" pitchFamily="49" charset="-122"/>
                <a:ea typeface="楷体" panose="02010609060101010101" pitchFamily="49" charset="-122"/>
              </a:rPr>
              <a:t> </a:t>
            </a:r>
            <a:r>
              <a:rPr lang="zh-CN" altLang="en-US" dirty="0">
                <a:solidFill>
                  <a:schemeClr val="bg1">
                    <a:lumMod val="50000"/>
                  </a:schemeClr>
                </a:solidFill>
                <a:latin typeface="楷体" panose="02010609060101010101" pitchFamily="49" charset="-122"/>
                <a:ea typeface="楷体" panose="02010609060101010101" pitchFamily="49" charset="-122"/>
              </a:rPr>
              <a:t>做最有价值的科研</a:t>
            </a:r>
            <a:endParaRPr lang="en-US" altLang="zh-CN" dirty="0">
              <a:solidFill>
                <a:schemeClr val="bg1">
                  <a:lumMod val="50000"/>
                </a:schemeClr>
              </a:solidFill>
              <a:latin typeface="楷体" panose="02010609060101010101" pitchFamily="49" charset="-122"/>
              <a:ea typeface="楷体" panose="02010609060101010101" pitchFamily="49" charset="-122"/>
            </a:endParaRPr>
          </a:p>
          <a:p>
            <a:r>
              <a:rPr lang="en-US" altLang="zh-CN" sz="1400" dirty="0">
                <a:solidFill>
                  <a:schemeClr val="bg1">
                    <a:lumMod val="50000"/>
                  </a:schemeClr>
                </a:solidFill>
              </a:rPr>
              <a:t>Best papers, i</a:t>
            </a:r>
            <a:r>
              <a:rPr lang="en-US" altLang="zh-CN" sz="1400" baseline="0" dirty="0">
                <a:solidFill>
                  <a:schemeClr val="bg1">
                    <a:lumMod val="50000"/>
                  </a:schemeClr>
                </a:solidFill>
              </a:rPr>
              <a:t>nnovative ideas, valuable works. </a:t>
            </a:r>
            <a:endParaRPr lang="zh-CN" altLang="en-US" sz="1400" dirty="0">
              <a:solidFill>
                <a:schemeClr val="bg1">
                  <a:lumMod val="50000"/>
                </a:scheme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grpSp>
        <p:nvGrpSpPr>
          <p:cNvPr id="2" name="组合 2"/>
          <p:cNvGrpSpPr/>
          <p:nvPr userDrawn="1"/>
        </p:nvGrpSpPr>
        <p:grpSpPr>
          <a:xfrm>
            <a:off x="132099" y="542751"/>
            <a:ext cx="8904396" cy="211170"/>
            <a:chOff x="132099" y="5949281"/>
            <a:chExt cx="8904396" cy="211170"/>
          </a:xfrm>
        </p:grpSpPr>
        <p:pic>
          <p:nvPicPr>
            <p:cNvPr id="4" name="Picture 12"/>
            <p:cNvPicPr>
              <a:picLocks noChangeAspect="1"/>
            </p:cNvPicPr>
            <p:nvPr userDrawn="1"/>
          </p:nvPicPr>
          <p:blipFill rotWithShape="1">
            <a:blip r:embed="rId2" cstate="print"/>
            <a:srcRect r="1276" b="46828"/>
            <a:stretch>
              <a:fillRect/>
            </a:stretch>
          </p:blipFill>
          <p:spPr>
            <a:xfrm>
              <a:off x="3229372" y="5949281"/>
              <a:ext cx="2664296" cy="211170"/>
            </a:xfrm>
            <a:prstGeom prst="rect">
              <a:avLst/>
            </a:prstGeom>
          </p:spPr>
        </p:pic>
        <p:pic>
          <p:nvPicPr>
            <p:cNvPr id="5" name="Picture 12"/>
            <p:cNvPicPr>
              <a:picLocks noChangeAspect="1"/>
            </p:cNvPicPr>
            <p:nvPr userDrawn="1"/>
          </p:nvPicPr>
          <p:blipFill rotWithShape="1">
            <a:blip r:embed="rId3"/>
            <a:srcRect l="56369" t="2833" r="1276" b="46829"/>
            <a:stretch>
              <a:fillRect/>
            </a:stretch>
          </p:blipFill>
          <p:spPr>
            <a:xfrm>
              <a:off x="132099" y="5960533"/>
              <a:ext cx="3394312" cy="199918"/>
            </a:xfrm>
            <a:prstGeom prst="rect">
              <a:avLst/>
            </a:prstGeom>
          </p:spPr>
        </p:pic>
        <p:pic>
          <p:nvPicPr>
            <p:cNvPr id="6" name="Picture 12"/>
            <p:cNvPicPr>
              <a:picLocks noChangeAspect="1"/>
            </p:cNvPicPr>
            <p:nvPr userDrawn="1"/>
          </p:nvPicPr>
          <p:blipFill rotWithShape="1">
            <a:blip r:embed="rId3"/>
            <a:srcRect t="1768" r="55351" b="46828"/>
            <a:stretch>
              <a:fillRect/>
            </a:stretch>
          </p:blipFill>
          <p:spPr>
            <a:xfrm>
              <a:off x="5796137" y="5956299"/>
              <a:ext cx="3240358" cy="204151"/>
            </a:xfrm>
            <a:prstGeom prst="rect">
              <a:avLst/>
            </a:prstGeom>
          </p:spPr>
        </p:pic>
      </p:grpSp>
      <p:pic>
        <p:nvPicPr>
          <p:cNvPr id="8" name="Picture 2" descr="http://www.tju.edu.cn/images/logo_2016_2.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3567" r="73587" b="16504"/>
          <a:stretch>
            <a:fillRect/>
          </a:stretch>
        </p:blipFill>
        <p:spPr bwMode="auto">
          <a:xfrm>
            <a:off x="132099" y="6093296"/>
            <a:ext cx="603494" cy="6043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9"/>
          <p:cNvGrpSpPr/>
          <p:nvPr userDrawn="1"/>
        </p:nvGrpSpPr>
        <p:grpSpPr>
          <a:xfrm>
            <a:off x="6623684" y="44625"/>
            <a:ext cx="2364750" cy="682359"/>
            <a:chOff x="6400798" y="5702677"/>
            <a:chExt cx="2364750" cy="697791"/>
          </a:xfrm>
        </p:grpSpPr>
        <p:grpSp>
          <p:nvGrpSpPr>
            <p:cNvPr id="7" name="组合 10"/>
            <p:cNvGrpSpPr/>
            <p:nvPr/>
          </p:nvGrpSpPr>
          <p:grpSpPr>
            <a:xfrm>
              <a:off x="6561892" y="5702677"/>
              <a:ext cx="1981165" cy="582744"/>
              <a:chOff x="1801002" y="3753674"/>
              <a:chExt cx="1981165" cy="582744"/>
            </a:xfrm>
          </p:grpSpPr>
          <p:pic>
            <p:nvPicPr>
              <p:cNvPr id="13" name="图片 12"/>
              <p:cNvPicPr>
                <a:picLocks noChangeAspect="1"/>
              </p:cNvPicPr>
              <p:nvPr/>
            </p:nvPicPr>
            <p:blipFill>
              <a:blip r:embed="rId5" cstate="print"/>
              <a:stretch>
                <a:fillRect/>
              </a:stretch>
            </p:blipFill>
            <p:spPr>
              <a:xfrm>
                <a:off x="1801002" y="3753674"/>
                <a:ext cx="637218" cy="582744"/>
              </a:xfrm>
              <a:prstGeom prst="rect">
                <a:avLst/>
              </a:prstGeom>
            </p:spPr>
          </p:pic>
          <p:pic>
            <p:nvPicPr>
              <p:cNvPr id="14" name="图片 13"/>
              <p:cNvPicPr>
                <a:picLocks noChangeAspect="1"/>
              </p:cNvPicPr>
              <p:nvPr/>
            </p:nvPicPr>
            <p:blipFill>
              <a:blip r:embed="rId6" cstate="print"/>
              <a:stretch>
                <a:fillRect/>
              </a:stretch>
            </p:blipFill>
            <p:spPr>
              <a:xfrm>
                <a:off x="2411760" y="3825515"/>
                <a:ext cx="1370407" cy="344474"/>
              </a:xfrm>
              <a:prstGeom prst="rect">
                <a:avLst/>
              </a:prstGeom>
            </p:spPr>
          </p:pic>
        </p:grpSp>
        <p:sp>
          <p:nvSpPr>
            <p:cNvPr id="12" name="文本框 11"/>
            <p:cNvSpPr txBox="1"/>
            <p:nvPr/>
          </p:nvSpPr>
          <p:spPr>
            <a:xfrm>
              <a:off x="6400798" y="6180152"/>
              <a:ext cx="2364750" cy="220316"/>
            </a:xfrm>
            <a:prstGeom prst="rect">
              <a:avLst/>
            </a:prstGeom>
            <a:noFill/>
          </p:spPr>
          <p:txBody>
            <a:bodyPr wrap="none" rtlCol="0">
              <a:spAutoFit/>
            </a:bodyPr>
            <a:lstStyle/>
            <a:p>
              <a:r>
                <a:rPr lang="en-US" altLang="zh-CN"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rPr>
                <a:t>Tianjin Key Laboratory of Advanced Networking</a:t>
              </a:r>
              <a:endParaRPr lang="zh-CN" altLang="en-US"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pic>
        <p:nvPicPr>
          <p:cNvPr id="16" name="图片 15"/>
          <p:cNvPicPr>
            <a:picLocks noChangeAspect="1"/>
          </p:cNvPicPr>
          <p:nvPr userDrawn="1"/>
        </p:nvPicPr>
        <p:blipFill>
          <a:blip r:embed="rId7" cstate="print"/>
          <a:stretch>
            <a:fillRect/>
          </a:stretch>
        </p:blipFill>
        <p:spPr>
          <a:xfrm rot="10800000" flipH="1" flipV="1">
            <a:off x="827584" y="6143316"/>
            <a:ext cx="512367" cy="504289"/>
          </a:xfrm>
          <a:prstGeom prst="rect">
            <a:avLst/>
          </a:prstGeom>
        </p:spPr>
      </p:pic>
      <p:sp>
        <p:nvSpPr>
          <p:cNvPr id="20" name="内容占位符 19"/>
          <p:cNvSpPr>
            <a:spLocks noGrp="1"/>
          </p:cNvSpPr>
          <p:nvPr>
            <p:ph sz="quarter" idx="10" hasCustomPrompt="1"/>
          </p:nvPr>
        </p:nvSpPr>
        <p:spPr>
          <a:xfrm>
            <a:off x="611560" y="1047996"/>
            <a:ext cx="7992888" cy="4901284"/>
          </a:xfrm>
          <a:prstGeom prst="rect">
            <a:avLst/>
          </a:prstGeom>
        </p:spPr>
        <p:txBody>
          <a:bodyPr/>
          <a:lstStyle>
            <a:lvl1pPr marL="342900" indent="-342900">
              <a:buSzPct val="80000"/>
              <a:buFont typeface="Wingdings" panose="05000000000000000000" pitchFamily="2" charset="2"/>
              <a:buChar char="l"/>
              <a:defRPr>
                <a:latin typeface="微软雅黑" panose="020B0503020204020204" pitchFamily="34" charset="-122"/>
                <a:ea typeface="微软雅黑" panose="020B0503020204020204" pitchFamily="34" charset="-122"/>
              </a:defRPr>
            </a:lvl1pPr>
            <a:lvl2pPr marL="742950" indent="-285750">
              <a:buSzPct val="70000"/>
              <a:buFont typeface="Wingdings" panose="05000000000000000000" pitchFamily="2" charset="2"/>
              <a:buChar char="u"/>
              <a:defRPr>
                <a:latin typeface="微软雅黑" panose="020B0503020204020204" pitchFamily="34" charset="-122"/>
                <a:ea typeface="微软雅黑" panose="020B0503020204020204" pitchFamily="34" charset="-122"/>
              </a:defRPr>
            </a:lvl2pPr>
            <a:lvl3pPr marL="1143000" indent="-228600">
              <a:buFont typeface="Wingdings" panose="05000000000000000000" pitchFamily="2" charset="2"/>
              <a:buChar char="Ø"/>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marL="1828800" indent="0">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A9FBE-8B69-4102-BEF0-2DAFA37BEAB5}"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BB5EA-22F1-41D5-9810-D8D9B1E94F8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13.xml"/><Relationship Id="rId4" Type="http://schemas.openxmlformats.org/officeDocument/2006/relationships/image" Target="../media/image26.png"/><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image" Target="../media/image2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9" Type="http://schemas.openxmlformats.org/officeDocument/2006/relationships/oleObject" Target="../embeddings/oleObject4.bin"/><Relationship Id="rId8" Type="http://schemas.openxmlformats.org/officeDocument/2006/relationships/oleObject" Target="../embeddings/oleObject3.bin"/><Relationship Id="rId7" Type="http://schemas.openxmlformats.org/officeDocument/2006/relationships/image" Target="../media/image31.png"/><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wmf"/><Relationship Id="rId3" Type="http://schemas.openxmlformats.org/officeDocument/2006/relationships/oleObject" Target="../embeddings/oleObject2.bin"/><Relationship Id="rId2" Type="http://schemas.openxmlformats.org/officeDocument/2006/relationships/image" Target="../media/image27.wmf"/><Relationship Id="rId17" Type="http://schemas.openxmlformats.org/officeDocument/2006/relationships/notesSlide" Target="../notesSlides/notesSlide12.xml"/><Relationship Id="rId16" Type="http://schemas.openxmlformats.org/officeDocument/2006/relationships/vmlDrawing" Target="../drawings/vmlDrawing1.vml"/><Relationship Id="rId15" Type="http://schemas.openxmlformats.org/officeDocument/2006/relationships/slideLayout" Target="../slideLayouts/slideLayout13.xml"/><Relationship Id="rId14" Type="http://schemas.openxmlformats.org/officeDocument/2006/relationships/image" Target="../media/image36.png"/><Relationship Id="rId13" Type="http://schemas.openxmlformats.org/officeDocument/2006/relationships/image" Target="../media/image35.png"/><Relationship Id="rId12" Type="http://schemas.openxmlformats.org/officeDocument/2006/relationships/image" Target="../media/image34.png"/><Relationship Id="rId11" Type="http://schemas.openxmlformats.org/officeDocument/2006/relationships/image" Target="../media/image33.png"/><Relationship Id="rId10" Type="http://schemas.openxmlformats.org/officeDocument/2006/relationships/image" Target="../media/image32.png"/><Relationship Id="rId1" Type="http://schemas.openxmlformats.org/officeDocument/2006/relationships/oleObject" Target="../embeddings/oleObject1.bin"/></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38.png"/><Relationship Id="rId1" Type="http://schemas.openxmlformats.org/officeDocument/2006/relationships/image" Target="../media/image37.png"/></Relationships>
</file>

<file path=ppt/slides/_rels/slide14.xml.rels><?xml version="1.0" encoding="UTF-8" standalone="yes"?>
<Relationships xmlns="http://schemas.openxmlformats.org/package/2006/relationships"><Relationship Id="rId7" Type="http://schemas.openxmlformats.org/officeDocument/2006/relationships/notesSlide" Target="../notesSlides/notesSlide14.xml"/><Relationship Id="rId6" Type="http://schemas.openxmlformats.org/officeDocument/2006/relationships/slideLayout" Target="../slideLayouts/slideLayout13.xml"/><Relationship Id="rId5" Type="http://schemas.openxmlformats.org/officeDocument/2006/relationships/image" Target="../media/image43.png"/><Relationship Id="rId4" Type="http://schemas.openxmlformats.org/officeDocument/2006/relationships/image" Target="../media/image42.png"/><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tags" Target="../tags/tag1.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tags" Target="../tags/tag2.xml"/></Relationships>
</file>

<file path=ppt/slides/_rels/slide17.xml.rels><?xml version="1.0" encoding="UTF-8" standalone="yes"?>
<Relationships xmlns="http://schemas.openxmlformats.org/package/2006/relationships"><Relationship Id="rId9" Type="http://schemas.openxmlformats.org/officeDocument/2006/relationships/image" Target="../media/image48.wmf"/><Relationship Id="rId8" Type="http://schemas.openxmlformats.org/officeDocument/2006/relationships/oleObject" Target="../embeddings/oleObject8.bin"/><Relationship Id="rId7" Type="http://schemas.openxmlformats.org/officeDocument/2006/relationships/image" Target="../media/image47.wmf"/><Relationship Id="rId6" Type="http://schemas.openxmlformats.org/officeDocument/2006/relationships/oleObject" Target="../embeddings/oleObject7.bin"/><Relationship Id="rId5" Type="http://schemas.openxmlformats.org/officeDocument/2006/relationships/image" Target="../media/image46.wmf"/><Relationship Id="rId4" Type="http://schemas.openxmlformats.org/officeDocument/2006/relationships/oleObject" Target="../embeddings/oleObject6.bin"/><Relationship Id="rId3" Type="http://schemas.openxmlformats.org/officeDocument/2006/relationships/image" Target="../media/image45.wmf"/><Relationship Id="rId2" Type="http://schemas.openxmlformats.org/officeDocument/2006/relationships/oleObject" Target="../embeddings/oleObject5.bin"/><Relationship Id="rId14" Type="http://schemas.openxmlformats.org/officeDocument/2006/relationships/notesSlide" Target="../notesSlides/notesSlide17.xml"/><Relationship Id="rId13" Type="http://schemas.openxmlformats.org/officeDocument/2006/relationships/vmlDrawing" Target="../drawings/vmlDrawing2.vml"/><Relationship Id="rId12" Type="http://schemas.openxmlformats.org/officeDocument/2006/relationships/slideLayout" Target="../slideLayouts/slideLayout13.xml"/><Relationship Id="rId11" Type="http://schemas.openxmlformats.org/officeDocument/2006/relationships/image" Target="../media/image50.png"/><Relationship Id="rId10" Type="http://schemas.openxmlformats.org/officeDocument/2006/relationships/image" Target="../media/image49.png"/><Relationship Id="rId1" Type="http://schemas.openxmlformats.org/officeDocument/2006/relationships/image" Target="../media/image44.png"/></Relationships>
</file>

<file path=ppt/slides/_rels/slide18.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49.png"/><Relationship Id="rId6" Type="http://schemas.openxmlformats.org/officeDocument/2006/relationships/image" Target="../media/image47.wmf"/><Relationship Id="rId5" Type="http://schemas.openxmlformats.org/officeDocument/2006/relationships/oleObject" Target="../embeddings/oleObject11.bin"/><Relationship Id="rId4" Type="http://schemas.openxmlformats.org/officeDocument/2006/relationships/image" Target="../media/image46.wmf"/><Relationship Id="rId3" Type="http://schemas.openxmlformats.org/officeDocument/2006/relationships/oleObject" Target="../embeddings/oleObject10.bin"/><Relationship Id="rId2" Type="http://schemas.openxmlformats.org/officeDocument/2006/relationships/image" Target="../media/image45.wmf"/><Relationship Id="rId15" Type="http://schemas.openxmlformats.org/officeDocument/2006/relationships/notesSlide" Target="../notesSlides/notesSlide18.xml"/><Relationship Id="rId14" Type="http://schemas.openxmlformats.org/officeDocument/2006/relationships/vmlDrawing" Target="../drawings/vmlDrawing3.vml"/><Relationship Id="rId13" Type="http://schemas.openxmlformats.org/officeDocument/2006/relationships/slideLayout" Target="../slideLayouts/slideLayout13.xml"/><Relationship Id="rId12" Type="http://schemas.openxmlformats.org/officeDocument/2006/relationships/image" Target="../media/image55.png"/><Relationship Id="rId11" Type="http://schemas.openxmlformats.org/officeDocument/2006/relationships/image" Target="../media/image54.png"/><Relationship Id="rId10" Type="http://schemas.openxmlformats.org/officeDocument/2006/relationships/image" Target="../media/image53.png"/><Relationship Id="rId1" Type="http://schemas.openxmlformats.org/officeDocument/2006/relationships/oleObject" Target="../embeddings/oleObject9.bin"/></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9.xml"/><Relationship Id="rId3" Type="http://schemas.openxmlformats.org/officeDocument/2006/relationships/slideLayout" Target="../slideLayouts/slideLayout13.xml"/><Relationship Id="rId2" Type="http://schemas.openxmlformats.org/officeDocument/2006/relationships/image" Target="../media/image57.png"/><Relationship Id="rId1" Type="http://schemas.openxmlformats.org/officeDocument/2006/relationships/image" Target="../media/image56.png"/></Relationships>
</file>

<file path=ppt/slides/_rels/slide2.xml.rels><?xml version="1.0" encoding="UTF-8" standalone="yes"?>
<Relationships xmlns="http://schemas.openxmlformats.org/package/2006/relationships"><Relationship Id="rId9" Type="http://schemas.openxmlformats.org/officeDocument/2006/relationships/image" Target="../media/image18.png"/><Relationship Id="rId8" Type="http://schemas.openxmlformats.org/officeDocument/2006/relationships/image" Target="../media/image17.png"/><Relationship Id="rId7" Type="http://schemas.openxmlformats.org/officeDocument/2006/relationships/image" Target="../media/image16.png"/><Relationship Id="rId6" Type="http://schemas.microsoft.com/office/2007/relationships/hdphoto" Target="../media/image15.wdp"/><Relationship Id="rId5" Type="http://schemas.openxmlformats.org/officeDocument/2006/relationships/image" Target="../media/image14.png"/><Relationship Id="rId4" Type="http://schemas.openxmlformats.org/officeDocument/2006/relationships/image" Target="../media/image13.png"/><Relationship Id="rId3" Type="http://schemas.openxmlformats.org/officeDocument/2006/relationships/image" Target="../media/image12.png"/><Relationship Id="rId2" Type="http://schemas.openxmlformats.org/officeDocument/2006/relationships/image" Target="../media/image11.jpeg"/><Relationship Id="rId11" Type="http://schemas.openxmlformats.org/officeDocument/2006/relationships/notesSlide" Target="../notesSlides/notesSlide2.xml"/><Relationship Id="rId10" Type="http://schemas.openxmlformats.org/officeDocument/2006/relationships/slideLayout" Target="../slideLayouts/slideLayout13.xml"/><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6" Type="http://schemas.openxmlformats.org/officeDocument/2006/relationships/notesSlide" Target="../notesSlides/notesSlide20.xml"/><Relationship Id="rId5" Type="http://schemas.openxmlformats.org/officeDocument/2006/relationships/slideLayout" Target="../slideLayouts/slideLayout13.xml"/><Relationship Id="rId4" Type="http://schemas.openxmlformats.org/officeDocument/2006/relationships/image" Target="../media/image61.png"/><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image" Target="../media/image58.png"/></Relationships>
</file>

<file path=ppt/slides/_rels/slide21.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13.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3.xml"/><Relationship Id="rId1" Type="http://schemas.openxmlformats.org/officeDocument/2006/relationships/image" Target="../media/image66.png"/></Relationships>
</file>

<file path=ppt/slides/_rels/slide23.xml.rels><?xml version="1.0" encoding="UTF-8" standalone="yes"?>
<Relationships xmlns="http://schemas.openxmlformats.org/package/2006/relationships"><Relationship Id="rId5" Type="http://schemas.openxmlformats.org/officeDocument/2006/relationships/notesSlide" Target="../notesSlides/notesSlide23.xml"/><Relationship Id="rId4" Type="http://schemas.openxmlformats.org/officeDocument/2006/relationships/slideLayout" Target="../slideLayouts/slideLayout13.xml"/><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13.xml"/><Relationship Id="rId1" Type="http://schemas.openxmlformats.org/officeDocument/2006/relationships/image" Target="../media/image69.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76.png"/><Relationship Id="rId7" Type="http://schemas.openxmlformats.org/officeDocument/2006/relationships/image" Target="../media/image75.wmf"/><Relationship Id="rId6" Type="http://schemas.openxmlformats.org/officeDocument/2006/relationships/oleObject" Target="../embeddings/oleObject12.bin"/><Relationship Id="rId5" Type="http://schemas.openxmlformats.org/officeDocument/2006/relationships/image" Target="../media/image74.png"/><Relationship Id="rId4" Type="http://schemas.openxmlformats.org/officeDocument/2006/relationships/image" Target="../media/image73.png"/><Relationship Id="rId3" Type="http://schemas.openxmlformats.org/officeDocument/2006/relationships/image" Target="../media/image72.png"/><Relationship Id="rId2" Type="http://schemas.openxmlformats.org/officeDocument/2006/relationships/image" Target="../media/image71.png"/><Relationship Id="rId11" Type="http://schemas.openxmlformats.org/officeDocument/2006/relationships/notesSlide" Target="../notesSlides/notesSlide25.xml"/><Relationship Id="rId10" Type="http://schemas.openxmlformats.org/officeDocument/2006/relationships/vmlDrawing" Target="../drawings/vmlDrawing4.vml"/><Relationship Id="rId1" Type="http://schemas.openxmlformats.org/officeDocument/2006/relationships/image" Target="../media/image70.png"/></Relationships>
</file>

<file path=ppt/slides/_rels/slide26.xml.rels><?xml version="1.0" encoding="UTF-8" standalone="yes"?>
<Relationships xmlns="http://schemas.openxmlformats.org/package/2006/relationships"><Relationship Id="rId9" Type="http://schemas.openxmlformats.org/officeDocument/2006/relationships/image" Target="../media/image76.png"/><Relationship Id="rId8" Type="http://schemas.openxmlformats.org/officeDocument/2006/relationships/image" Target="../media/image75.wmf"/><Relationship Id="rId7" Type="http://schemas.openxmlformats.org/officeDocument/2006/relationships/oleObject" Target="../embeddings/oleObject14.bin"/><Relationship Id="rId6" Type="http://schemas.openxmlformats.org/officeDocument/2006/relationships/image" Target="../media/image77.wmf"/><Relationship Id="rId5" Type="http://schemas.openxmlformats.org/officeDocument/2006/relationships/oleObject" Target="../embeddings/oleObject13.bin"/><Relationship Id="rId4" Type="http://schemas.openxmlformats.org/officeDocument/2006/relationships/image" Target="../media/image74.png"/><Relationship Id="rId3" Type="http://schemas.openxmlformats.org/officeDocument/2006/relationships/image" Target="../media/image73.png"/><Relationship Id="rId2" Type="http://schemas.openxmlformats.org/officeDocument/2006/relationships/image" Target="../media/image72.png"/><Relationship Id="rId12" Type="http://schemas.openxmlformats.org/officeDocument/2006/relationships/notesSlide" Target="../notesSlides/notesSlide26.xml"/><Relationship Id="rId11" Type="http://schemas.openxmlformats.org/officeDocument/2006/relationships/vmlDrawing" Target="../drawings/vmlDrawing5.vml"/><Relationship Id="rId10" Type="http://schemas.openxmlformats.org/officeDocument/2006/relationships/slideLayout" Target="../slideLayouts/slideLayout13.xml"/><Relationship Id="rId1" Type="http://schemas.openxmlformats.org/officeDocument/2006/relationships/image" Target="../media/image71.png"/></Relationships>
</file>

<file path=ppt/slides/_rels/slide27.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85.png"/><Relationship Id="rId7" Type="http://schemas.openxmlformats.org/officeDocument/2006/relationships/image" Target="../media/image84.png"/><Relationship Id="rId6" Type="http://schemas.openxmlformats.org/officeDocument/2006/relationships/image" Target="../media/image83.png"/><Relationship Id="rId5" Type="http://schemas.openxmlformats.org/officeDocument/2006/relationships/image" Target="../media/image82.png"/><Relationship Id="rId4" Type="http://schemas.openxmlformats.org/officeDocument/2006/relationships/image" Target="../media/image81.png"/><Relationship Id="rId3" Type="http://schemas.openxmlformats.org/officeDocument/2006/relationships/image" Target="../media/image80.png"/><Relationship Id="rId2" Type="http://schemas.openxmlformats.org/officeDocument/2006/relationships/image" Target="../media/image79.png"/><Relationship Id="rId10" Type="http://schemas.openxmlformats.org/officeDocument/2006/relationships/notesSlide" Target="../notesSlides/notesSlide27.xml"/><Relationship Id="rId1" Type="http://schemas.openxmlformats.org/officeDocument/2006/relationships/image" Target="../media/image78.png"/></Relationships>
</file>

<file path=ppt/slides/_rels/slide28.xml.rels><?xml version="1.0" encoding="UTF-8" standalone="yes"?>
<Relationships xmlns="http://schemas.openxmlformats.org/package/2006/relationships"><Relationship Id="rId9" Type="http://schemas.openxmlformats.org/officeDocument/2006/relationships/image" Target="../media/image94.png"/><Relationship Id="rId8" Type="http://schemas.openxmlformats.org/officeDocument/2006/relationships/image" Target="../media/image93.png"/><Relationship Id="rId7" Type="http://schemas.openxmlformats.org/officeDocument/2006/relationships/image" Target="../media/image92.png"/><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 Id="rId3" Type="http://schemas.openxmlformats.org/officeDocument/2006/relationships/image" Target="../media/image88.png"/><Relationship Id="rId2" Type="http://schemas.openxmlformats.org/officeDocument/2006/relationships/image" Target="../media/image87.png"/><Relationship Id="rId15" Type="http://schemas.openxmlformats.org/officeDocument/2006/relationships/notesSlide" Target="../notesSlides/notesSlide28.xml"/><Relationship Id="rId14" Type="http://schemas.openxmlformats.org/officeDocument/2006/relationships/slideLayout" Target="../slideLayouts/slideLayout13.xml"/><Relationship Id="rId13" Type="http://schemas.openxmlformats.org/officeDocument/2006/relationships/image" Target="../media/image98.png"/><Relationship Id="rId12" Type="http://schemas.openxmlformats.org/officeDocument/2006/relationships/image" Target="../media/image97.png"/><Relationship Id="rId11" Type="http://schemas.openxmlformats.org/officeDocument/2006/relationships/image" Target="../media/image96.png"/><Relationship Id="rId10" Type="http://schemas.openxmlformats.org/officeDocument/2006/relationships/image" Target="../media/image95.png"/><Relationship Id="rId1" Type="http://schemas.openxmlformats.org/officeDocument/2006/relationships/image" Target="../media/image86.png"/></Relationships>
</file>

<file path=ppt/slides/_rels/slide29.xml.rels><?xml version="1.0" encoding="UTF-8" standalone="yes"?>
<Relationships xmlns="http://schemas.openxmlformats.org/package/2006/relationships"><Relationship Id="rId9" Type="http://schemas.openxmlformats.org/officeDocument/2006/relationships/image" Target="../media/image107.png"/><Relationship Id="rId8" Type="http://schemas.openxmlformats.org/officeDocument/2006/relationships/image" Target="../media/image106.png"/><Relationship Id="rId7" Type="http://schemas.openxmlformats.org/officeDocument/2006/relationships/image" Target="../media/image105.png"/><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31" Type="http://schemas.openxmlformats.org/officeDocument/2006/relationships/notesSlide" Target="../notesSlides/notesSlide29.xml"/><Relationship Id="rId30" Type="http://schemas.openxmlformats.org/officeDocument/2006/relationships/slideLayout" Target="../slideLayouts/slideLayout13.xml"/><Relationship Id="rId3" Type="http://schemas.openxmlformats.org/officeDocument/2006/relationships/image" Target="../media/image101.png"/><Relationship Id="rId29" Type="http://schemas.openxmlformats.org/officeDocument/2006/relationships/image" Target="../media/image127.png"/><Relationship Id="rId28" Type="http://schemas.openxmlformats.org/officeDocument/2006/relationships/image" Target="../media/image126.png"/><Relationship Id="rId27" Type="http://schemas.openxmlformats.org/officeDocument/2006/relationships/image" Target="../media/image125.png"/><Relationship Id="rId26" Type="http://schemas.openxmlformats.org/officeDocument/2006/relationships/image" Target="../media/image124.png"/><Relationship Id="rId25" Type="http://schemas.openxmlformats.org/officeDocument/2006/relationships/image" Target="../media/image123.png"/><Relationship Id="rId24" Type="http://schemas.openxmlformats.org/officeDocument/2006/relationships/image" Target="../media/image122.png"/><Relationship Id="rId23" Type="http://schemas.openxmlformats.org/officeDocument/2006/relationships/image" Target="../media/image121.png"/><Relationship Id="rId22" Type="http://schemas.openxmlformats.org/officeDocument/2006/relationships/image" Target="../media/image120.png"/><Relationship Id="rId21" Type="http://schemas.openxmlformats.org/officeDocument/2006/relationships/image" Target="../media/image119.png"/><Relationship Id="rId20" Type="http://schemas.openxmlformats.org/officeDocument/2006/relationships/image" Target="../media/image118.png"/><Relationship Id="rId2" Type="http://schemas.openxmlformats.org/officeDocument/2006/relationships/image" Target="../media/image100.png"/><Relationship Id="rId19" Type="http://schemas.openxmlformats.org/officeDocument/2006/relationships/image" Target="../media/image117.png"/><Relationship Id="rId18" Type="http://schemas.openxmlformats.org/officeDocument/2006/relationships/image" Target="../media/image116.png"/><Relationship Id="rId17" Type="http://schemas.openxmlformats.org/officeDocument/2006/relationships/image" Target="../media/image115.png"/><Relationship Id="rId16" Type="http://schemas.openxmlformats.org/officeDocument/2006/relationships/image" Target="../media/image114.png"/><Relationship Id="rId15" Type="http://schemas.openxmlformats.org/officeDocument/2006/relationships/image" Target="../media/image113.png"/><Relationship Id="rId14" Type="http://schemas.openxmlformats.org/officeDocument/2006/relationships/image" Target="../media/image112.png"/><Relationship Id="rId13" Type="http://schemas.openxmlformats.org/officeDocument/2006/relationships/image" Target="../media/image111.png"/><Relationship Id="rId12" Type="http://schemas.openxmlformats.org/officeDocument/2006/relationships/image" Target="../media/image110.png"/><Relationship Id="rId11" Type="http://schemas.openxmlformats.org/officeDocument/2006/relationships/image" Target="../media/image109.png"/><Relationship Id="rId10" Type="http://schemas.openxmlformats.org/officeDocument/2006/relationships/image" Target="../media/image108.png"/><Relationship Id="rId1" Type="http://schemas.openxmlformats.org/officeDocument/2006/relationships/image" Target="../media/image99.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jpeg"/></Relationships>
</file>

<file path=ppt/slides/_rels/slide30.xml.rels><?xml version="1.0" encoding="UTF-8" standalone="yes"?>
<Relationships xmlns="http://schemas.openxmlformats.org/package/2006/relationships"><Relationship Id="rId4" Type="http://schemas.openxmlformats.org/officeDocument/2006/relationships/notesSlide" Target="../notesSlides/notesSlide30.xml"/><Relationship Id="rId3" Type="http://schemas.openxmlformats.org/officeDocument/2006/relationships/slideLayout" Target="../slideLayouts/slideLayout13.xml"/><Relationship Id="rId2" Type="http://schemas.openxmlformats.org/officeDocument/2006/relationships/image" Target="../media/image129.png"/><Relationship Id="rId1" Type="http://schemas.openxmlformats.org/officeDocument/2006/relationships/image" Target="../media/image128.png"/></Relationships>
</file>

<file path=ppt/slides/_rels/slide31.xml.rels><?xml version="1.0" encoding="UTF-8" standalone="yes"?>
<Relationships xmlns="http://schemas.openxmlformats.org/package/2006/relationships"><Relationship Id="rId4" Type="http://schemas.openxmlformats.org/officeDocument/2006/relationships/notesSlide" Target="../notesSlides/notesSlide31.xml"/><Relationship Id="rId3" Type="http://schemas.openxmlformats.org/officeDocument/2006/relationships/slideLayout" Target="../slideLayouts/slideLayout13.xml"/><Relationship Id="rId2" Type="http://schemas.openxmlformats.org/officeDocument/2006/relationships/image" Target="../media/image131.png"/><Relationship Id="rId1" Type="http://schemas.openxmlformats.org/officeDocument/2006/relationships/image" Target="../media/image130.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32.xml"/><Relationship Id="rId3" Type="http://schemas.openxmlformats.org/officeDocument/2006/relationships/slideLayout" Target="../slideLayouts/slideLayout13.xml"/><Relationship Id="rId2" Type="http://schemas.openxmlformats.org/officeDocument/2006/relationships/image" Target="../media/image133.png"/><Relationship Id="rId1" Type="http://schemas.openxmlformats.org/officeDocument/2006/relationships/image" Target="../media/image132.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134.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5.xml"/><Relationship Id="rId6" Type="http://schemas.openxmlformats.org/officeDocument/2006/relationships/slideLayout" Target="../slideLayouts/slideLayout13.xml"/><Relationship Id="rId5" Type="http://schemas.openxmlformats.org/officeDocument/2006/relationships/image" Target="../media/image137.png"/><Relationship Id="rId4" Type="http://schemas.openxmlformats.org/officeDocument/2006/relationships/image" Target="../media/image136.png"/><Relationship Id="rId3" Type="http://schemas.microsoft.com/office/2007/relationships/media" Target="../media/media1.mp4"/><Relationship Id="rId2" Type="http://schemas.openxmlformats.org/officeDocument/2006/relationships/video" Target="../media/media1.mp4"/><Relationship Id="rId1" Type="http://schemas.openxmlformats.org/officeDocument/2006/relationships/image" Target="../media/image135.jpeg"/></Relationships>
</file>

<file path=ppt/slides/_rels/slide36.xml.rels><?xml version="1.0" encoding="UTF-8" standalone="yes"?>
<Relationships xmlns="http://schemas.openxmlformats.org/package/2006/relationships"><Relationship Id="rId8" Type="http://schemas.openxmlformats.org/officeDocument/2006/relationships/notesSlide" Target="../notesSlides/notesSlide36.xml"/><Relationship Id="rId7" Type="http://schemas.openxmlformats.org/officeDocument/2006/relationships/slideLayout" Target="../slideLayouts/slideLayout13.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tags" Target="../tags/tag4.xml"/><Relationship Id="rId3" Type="http://schemas.openxmlformats.org/officeDocument/2006/relationships/image" Target="../media/image139.png"/><Relationship Id="rId2" Type="http://schemas.openxmlformats.org/officeDocument/2006/relationships/tags" Target="../tags/tag3.xml"/><Relationship Id="rId1" Type="http://schemas.openxmlformats.org/officeDocument/2006/relationships/image" Target="../media/image138.png"/></Relationships>
</file>

<file path=ppt/slides/_rels/slide37.xml.rels><?xml version="1.0" encoding="UTF-8" standalone="yes"?>
<Relationships xmlns="http://schemas.openxmlformats.org/package/2006/relationships"><Relationship Id="rId6" Type="http://schemas.openxmlformats.org/officeDocument/2006/relationships/notesSlide" Target="../notesSlides/notesSlide37.xml"/><Relationship Id="rId5" Type="http://schemas.openxmlformats.org/officeDocument/2006/relationships/slideLayout" Target="../slideLayouts/slideLayout13.xml"/><Relationship Id="rId4" Type="http://schemas.openxmlformats.org/officeDocument/2006/relationships/image" Target="../media/image145.png"/><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image" Target="../media/image142.jpeg"/></Relationships>
</file>

<file path=ppt/slides/_rels/slide38.xml.rels><?xml version="1.0" encoding="UTF-8" standalone="yes"?>
<Relationships xmlns="http://schemas.openxmlformats.org/package/2006/relationships"><Relationship Id="rId6" Type="http://schemas.openxmlformats.org/officeDocument/2006/relationships/notesSlide" Target="../notesSlides/notesSlide38.xml"/><Relationship Id="rId5" Type="http://schemas.openxmlformats.org/officeDocument/2006/relationships/slideLayout" Target="../slideLayouts/slideLayout13.xml"/><Relationship Id="rId4" Type="http://schemas.openxmlformats.org/officeDocument/2006/relationships/image" Target="../media/image146.png"/><Relationship Id="rId3" Type="http://schemas.openxmlformats.org/officeDocument/2006/relationships/image" Target="../media/image145.png"/><Relationship Id="rId2" Type="http://schemas.openxmlformats.org/officeDocument/2006/relationships/image" Target="../media/image143.jpeg"/><Relationship Id="rId1" Type="http://schemas.openxmlformats.org/officeDocument/2006/relationships/image" Target="../media/image142.jpeg"/></Relationships>
</file>

<file path=ppt/slides/_rels/slide39.xml.rels><?xml version="1.0" encoding="UTF-8" standalone="yes"?>
<Relationships xmlns="http://schemas.openxmlformats.org/package/2006/relationships"><Relationship Id="rId6" Type="http://schemas.openxmlformats.org/officeDocument/2006/relationships/notesSlide" Target="../notesSlides/notesSlide39.xml"/><Relationship Id="rId5" Type="http://schemas.openxmlformats.org/officeDocument/2006/relationships/slideLayout" Target="../slideLayouts/slideLayout13.xml"/><Relationship Id="rId4" Type="http://schemas.openxmlformats.org/officeDocument/2006/relationships/image" Target="../media/image149.png"/><Relationship Id="rId3" Type="http://schemas.openxmlformats.org/officeDocument/2006/relationships/image" Target="../media/image148.png"/><Relationship Id="rId2" Type="http://schemas.openxmlformats.org/officeDocument/2006/relationships/image" Target="../media/image66.png"/><Relationship Id="rId1" Type="http://schemas.openxmlformats.org/officeDocument/2006/relationships/image" Target="../media/image147.png"/></Relationships>
</file>

<file path=ppt/slides/_rels/slide4.xml.rels><?xml version="1.0" encoding="UTF-8" standalone="yes"?>
<Relationships xmlns="http://schemas.openxmlformats.org/package/2006/relationships"><Relationship Id="rId9" Type="http://schemas.openxmlformats.org/officeDocument/2006/relationships/notesSlide" Target="../notesSlides/notesSlide4.xml"/><Relationship Id="rId8" Type="http://schemas.openxmlformats.org/officeDocument/2006/relationships/slideLayout" Target="../slideLayouts/slideLayout13.xml"/><Relationship Id="rId7" Type="http://schemas.openxmlformats.org/officeDocument/2006/relationships/image" Target="../media/image22.png"/><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 Id="rId3" Type="http://schemas.microsoft.com/office/2007/relationships/hdphoto" Target="../media/image15.wdp"/><Relationship Id="rId2" Type="http://schemas.openxmlformats.org/officeDocument/2006/relationships/image" Target="../media/image14.png"/><Relationship Id="rId1" Type="http://schemas.openxmlformats.org/officeDocument/2006/relationships/image" Target="../media/image10.png"/></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3.xml"/><Relationship Id="rId2" Type="http://schemas.openxmlformats.org/officeDocument/2006/relationships/image" Target="../media/image151.png"/><Relationship Id="rId1" Type="http://schemas.openxmlformats.org/officeDocument/2006/relationships/image" Target="../media/image150.png"/></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image" Target="../media/image152.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13.xml"/><Relationship Id="rId1" Type="http://schemas.openxmlformats.org/officeDocument/2006/relationships/image" Target="../media/image153.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image" Target="../media/image154.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image" Target="../media/image150.png"/></Relationships>
</file>

<file path=ppt/slides/_rels/slide45.xml.rels><?xml version="1.0" encoding="UTF-8" standalone="yes"?>
<Relationships xmlns="http://schemas.openxmlformats.org/package/2006/relationships"><Relationship Id="rId6" Type="http://schemas.openxmlformats.org/officeDocument/2006/relationships/notesSlide" Target="../notesSlides/notesSlide45.xml"/><Relationship Id="rId5" Type="http://schemas.openxmlformats.org/officeDocument/2006/relationships/slideLayout" Target="../slideLayouts/slideLayout13.xml"/><Relationship Id="rId4" Type="http://schemas.openxmlformats.org/officeDocument/2006/relationships/image" Target="../media/image158.png"/><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image" Target="../media/image155.png"/></Relationships>
</file>

<file path=ppt/slides/_rels/slide46.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3.xml"/><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image" Target="../media/image159.png"/></Relationships>
</file>

<file path=ppt/slides/_rels/slide47.xml.rels><?xml version="1.0" encoding="UTF-8" standalone="yes"?>
<Relationships xmlns="http://schemas.openxmlformats.org/package/2006/relationships"><Relationship Id="rId6" Type="http://schemas.openxmlformats.org/officeDocument/2006/relationships/notesSlide" Target="../notesSlides/notesSlide47.xml"/><Relationship Id="rId5" Type="http://schemas.openxmlformats.org/officeDocument/2006/relationships/slideLayout" Target="../slideLayouts/slideLayout13.xml"/><Relationship Id="rId4" Type="http://schemas.openxmlformats.org/officeDocument/2006/relationships/image" Target="../media/image165.png"/><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image" Target="../media/image162.png"/></Relationships>
</file>

<file path=ppt/slides/_rels/slide48.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69.png"/><Relationship Id="rId3" Type="http://schemas.openxmlformats.org/officeDocument/2006/relationships/image" Target="../media/image168.jpeg"/><Relationship Id="rId2" Type="http://schemas.openxmlformats.org/officeDocument/2006/relationships/image" Target="../media/image167.jpeg"/><Relationship Id="rId1" Type="http://schemas.openxmlformats.org/officeDocument/2006/relationships/image" Target="../media/image166.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70.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3.xml"/><Relationship Id="rId2" Type="http://schemas.openxmlformats.org/officeDocument/2006/relationships/image" Target="../media/image172.png"/><Relationship Id="rId1" Type="http://schemas.openxmlformats.org/officeDocument/2006/relationships/image" Target="../media/image171.png"/></Relationships>
</file>

<file path=ppt/slides/_rels/slide51.xml.rels><?xml version="1.0" encoding="UTF-8" standalone="yes"?>
<Relationships xmlns="http://schemas.openxmlformats.org/package/2006/relationships"><Relationship Id="rId5" Type="http://schemas.openxmlformats.org/officeDocument/2006/relationships/notesSlide" Target="../notesSlides/notesSlide49.xml"/><Relationship Id="rId4" Type="http://schemas.openxmlformats.org/officeDocument/2006/relationships/slideLayout" Target="../slideLayouts/slideLayout13.xml"/><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image" Target="../media/image173.png"/></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77.png"/><Relationship Id="rId1" Type="http://schemas.openxmlformats.org/officeDocument/2006/relationships/image" Target="../media/image176.png"/></Relationships>
</file>

<file path=ppt/slides/_rels/slide53.xml.rels><?xml version="1.0" encoding="UTF-8" standalone="yes"?>
<Relationships xmlns="http://schemas.openxmlformats.org/package/2006/relationships"><Relationship Id="rId5" Type="http://schemas.openxmlformats.org/officeDocument/2006/relationships/slideLayout" Target="../slideLayouts/slideLayout13.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image" Target="../media/image182.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85.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187.png"/><Relationship Id="rId1" Type="http://schemas.openxmlformats.org/officeDocument/2006/relationships/image" Target="../media/image186.png"/></Relationships>
</file>

<file path=ppt/slides/_rels/slide58.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image" Target="../media/image188.png"/></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198.png"/><Relationship Id="rId7" Type="http://schemas.openxmlformats.org/officeDocument/2006/relationships/image" Target="../media/image197.png"/><Relationship Id="rId6" Type="http://schemas.openxmlformats.org/officeDocument/2006/relationships/image" Target="../media/image196.png"/><Relationship Id="rId5" Type="http://schemas.openxmlformats.org/officeDocument/2006/relationships/image" Target="../media/image195.png"/><Relationship Id="rId4" Type="http://schemas.openxmlformats.org/officeDocument/2006/relationships/image" Target="../media/image194.png"/><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image" Target="../media/image19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199.png"/></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01.png"/><Relationship Id="rId1" Type="http://schemas.openxmlformats.org/officeDocument/2006/relationships/image" Target="../media/image200.png"/></Relationships>
</file>

<file path=ppt/slides/_rels/slide62.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hyperlink" Target="https://shopcdn.noitom.com.cn/pnpro/pn2/PerceptionNeuron_x264.mp4" TargetMode="External"/><Relationship Id="rId2" Type="http://schemas.openxmlformats.org/officeDocument/2006/relationships/image" Target="../media/image203.png"/><Relationship Id="rId1" Type="http://schemas.openxmlformats.org/officeDocument/2006/relationships/image" Target="../media/image202.png"/></Relationships>
</file>

<file path=ppt/slides/_rels/slide63.xml.rels><?xml version="1.0" encoding="UTF-8" standalone="yes"?>
<Relationships xmlns="http://schemas.openxmlformats.org/package/2006/relationships"><Relationship Id="rId7" Type="http://schemas.openxmlformats.org/officeDocument/2006/relationships/slideLayout" Target="../slideLayouts/slideLayout13.xml"/><Relationship Id="rId6" Type="http://schemas.openxmlformats.org/officeDocument/2006/relationships/image" Target="../media/image206.png"/><Relationship Id="rId5" Type="http://schemas.openxmlformats.org/officeDocument/2006/relationships/image" Target="../media/image205.png"/><Relationship Id="rId4" Type="http://schemas.openxmlformats.org/officeDocument/2006/relationships/image" Target="../media/image204.png"/><Relationship Id="rId3" Type="http://schemas.openxmlformats.org/officeDocument/2006/relationships/hyperlink" Target="https://developer.leapmotion.com/sdk-stereo-ir-170" TargetMode="External"/><Relationship Id="rId2" Type="http://schemas.openxmlformats.org/officeDocument/2006/relationships/hyperlink" Target="https://detail.tmall.com/item.htm?spm=a230r.1.14.1.745131e9fwwaXv&amp;id=586420620094&amp;ns=1&amp;abbucket=3&amp;skuId=4107812332163" TargetMode="External"/><Relationship Id="rId1" Type="http://schemas.openxmlformats.org/officeDocument/2006/relationships/hyperlink" Target="https://www.bilibili.com/video/BV1zx411E7sS?p=2" TargetMode="Externa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hyperlink" Target="https://item.jd.com/10022025303743.html" TargetMode="Externa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10.png"/><Relationship Id="rId1" Type="http://schemas.openxmlformats.org/officeDocument/2006/relationships/image" Target="../media/image209.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1.png"/></Relationships>
</file>

<file path=ppt/slides/_rels/slide67.xml.rels><?xml version="1.0" encoding="UTF-8" standalone="yes"?>
<Relationships xmlns="http://schemas.openxmlformats.org/package/2006/relationships"><Relationship Id="rId4" Type="http://schemas.openxmlformats.org/officeDocument/2006/relationships/slideLayout" Target="../slideLayouts/slideLayout13.xml"/><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image" Target="../media/image212.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5.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6.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7.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18.png"/></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13.xml"/><Relationship Id="rId1" Type="http://schemas.openxmlformats.org/officeDocument/2006/relationships/image" Target="../media/image219.png"/></Relationships>
</file>

<file path=ppt/slides/_rels/slide73.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3.xml"/><Relationship Id="rId1" Type="http://schemas.openxmlformats.org/officeDocument/2006/relationships/image" Target="../media/image220.png"/></Relationships>
</file>

<file path=ppt/slides/_rels/slide74.xml.rels><?xml version="1.0" encoding="UTF-8" standalone="yes"?>
<Relationships xmlns="http://schemas.openxmlformats.org/package/2006/relationships"><Relationship Id="rId4" Type="http://schemas.openxmlformats.org/officeDocument/2006/relationships/notesSlide" Target="../notesSlides/notesSlide52.xml"/><Relationship Id="rId3" Type="http://schemas.openxmlformats.org/officeDocument/2006/relationships/slideLayout" Target="../slideLayouts/slideLayout13.xml"/><Relationship Id="rId2" Type="http://schemas.openxmlformats.org/officeDocument/2006/relationships/image" Target="../media/image222.png"/><Relationship Id="rId1" Type="http://schemas.openxmlformats.org/officeDocument/2006/relationships/image" Target="../media/image221.png"/></Relationships>
</file>

<file path=ppt/slides/_rels/slide75.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13.xml"/><Relationship Id="rId2" Type="http://schemas.openxmlformats.org/officeDocument/2006/relationships/image" Target="../media/image224.png"/><Relationship Id="rId1" Type="http://schemas.openxmlformats.org/officeDocument/2006/relationships/image" Target="../media/image223.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5.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13.xml"/><Relationship Id="rId1" Type="http://schemas.openxmlformats.org/officeDocument/2006/relationships/image" Target="../media/image226.png"/></Relationships>
</file>

<file path=ppt/slides/_rels/slide78.xml.rels><?xml version="1.0" encoding="UTF-8" standalone="yes"?>
<Relationships xmlns="http://schemas.openxmlformats.org/package/2006/relationships"><Relationship Id="rId3" Type="http://schemas.openxmlformats.org/officeDocument/2006/relationships/slideLayout" Target="../slideLayouts/slideLayout13.xml"/><Relationship Id="rId2" Type="http://schemas.openxmlformats.org/officeDocument/2006/relationships/image" Target="../media/image228.png"/><Relationship Id="rId1" Type="http://schemas.openxmlformats.org/officeDocument/2006/relationships/image" Target="../media/image22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5" Type="http://schemas.openxmlformats.org/officeDocument/2006/relationships/notesSlide" Target="../notesSlides/notesSlide8.xml"/><Relationship Id="rId4" Type="http://schemas.openxmlformats.org/officeDocument/2006/relationships/slideLayout" Target="../slideLayouts/slideLayout13.xml"/><Relationship Id="rId3" Type="http://schemas.openxmlformats.org/officeDocument/2006/relationships/image" Target="../media/image21.jpeg"/><Relationship Id="rId2" Type="http://schemas.openxmlformats.org/officeDocument/2006/relationships/image" Target="../media/image20.png"/><Relationship Id="rId1" Type="http://schemas.openxmlformats.org/officeDocument/2006/relationships/image" Target="../media/image19.jpeg"/></Relationships>
</file>

<file path=ppt/slides/_rels/slide80.xml.rels><?xml version="1.0" encoding="UTF-8" standalone="yes"?>
<Relationships xmlns="http://schemas.openxmlformats.org/package/2006/relationships"><Relationship Id="rId3" Type="http://schemas.openxmlformats.org/officeDocument/2006/relationships/notesSlide" Target="../notesSlides/notesSlide54.xml"/><Relationship Id="rId2" Type="http://schemas.openxmlformats.org/officeDocument/2006/relationships/slideLayout" Target="../slideLayouts/slideLayout13.xml"/><Relationship Id="rId1" Type="http://schemas.openxmlformats.org/officeDocument/2006/relationships/hyperlink" Target="http://www-i6.informatik.rwth-aachen.de/aslr/database-rwth-boston-104.php)**:http:/ww1.chalearn.org/resou/databases" TargetMode="External"/></Relationships>
</file>

<file path=ppt/slides/_rels/slide81.xml.rels><?xml version="1.0" encoding="UTF-8" standalone="yes"?>
<Relationships xmlns="http://schemas.openxmlformats.org/package/2006/relationships"><Relationship Id="rId9" Type="http://schemas.openxmlformats.org/officeDocument/2006/relationships/image" Target="../media/image237.png"/><Relationship Id="rId8" Type="http://schemas.openxmlformats.org/officeDocument/2006/relationships/image" Target="../media/image236.png"/><Relationship Id="rId7" Type="http://schemas.openxmlformats.org/officeDocument/2006/relationships/image" Target="../media/image235.png"/><Relationship Id="rId6" Type="http://schemas.openxmlformats.org/officeDocument/2006/relationships/image" Target="../media/image234.png"/><Relationship Id="rId5" Type="http://schemas.openxmlformats.org/officeDocument/2006/relationships/image" Target="../media/image233.png"/><Relationship Id="rId4" Type="http://schemas.openxmlformats.org/officeDocument/2006/relationships/image" Target="../media/image232.png"/><Relationship Id="rId3" Type="http://schemas.openxmlformats.org/officeDocument/2006/relationships/image" Target="../media/image231.png"/><Relationship Id="rId28" Type="http://schemas.openxmlformats.org/officeDocument/2006/relationships/notesSlide" Target="../notesSlides/notesSlide55.xml"/><Relationship Id="rId27" Type="http://schemas.openxmlformats.org/officeDocument/2006/relationships/slideLayout" Target="../slideLayouts/slideLayout13.xml"/><Relationship Id="rId26" Type="http://schemas.openxmlformats.org/officeDocument/2006/relationships/image" Target="../media/image254.jpeg"/><Relationship Id="rId25" Type="http://schemas.openxmlformats.org/officeDocument/2006/relationships/image" Target="../media/image253.jpeg"/><Relationship Id="rId24" Type="http://schemas.openxmlformats.org/officeDocument/2006/relationships/image" Target="../media/image252.png"/><Relationship Id="rId23" Type="http://schemas.openxmlformats.org/officeDocument/2006/relationships/image" Target="../media/image251.png"/><Relationship Id="rId22" Type="http://schemas.openxmlformats.org/officeDocument/2006/relationships/image" Target="../media/image250.png"/><Relationship Id="rId21" Type="http://schemas.openxmlformats.org/officeDocument/2006/relationships/image" Target="../media/image249.png"/><Relationship Id="rId20" Type="http://schemas.openxmlformats.org/officeDocument/2006/relationships/image" Target="../media/image248.png"/><Relationship Id="rId2" Type="http://schemas.openxmlformats.org/officeDocument/2006/relationships/image" Target="../media/image230.png"/><Relationship Id="rId19" Type="http://schemas.openxmlformats.org/officeDocument/2006/relationships/image" Target="../media/image247.png"/><Relationship Id="rId18" Type="http://schemas.openxmlformats.org/officeDocument/2006/relationships/image" Target="../media/image246.png"/><Relationship Id="rId17" Type="http://schemas.openxmlformats.org/officeDocument/2006/relationships/image" Target="../media/image245.png"/><Relationship Id="rId16" Type="http://schemas.openxmlformats.org/officeDocument/2006/relationships/image" Target="../media/image244.png"/><Relationship Id="rId15" Type="http://schemas.openxmlformats.org/officeDocument/2006/relationships/image" Target="../media/image243.png"/><Relationship Id="rId14" Type="http://schemas.openxmlformats.org/officeDocument/2006/relationships/image" Target="../media/image242.png"/><Relationship Id="rId13" Type="http://schemas.openxmlformats.org/officeDocument/2006/relationships/image" Target="../media/image241.png"/><Relationship Id="rId12" Type="http://schemas.openxmlformats.org/officeDocument/2006/relationships/image" Target="../media/image240.png"/><Relationship Id="rId11" Type="http://schemas.openxmlformats.org/officeDocument/2006/relationships/image" Target="../media/image239.png"/><Relationship Id="rId10" Type="http://schemas.openxmlformats.org/officeDocument/2006/relationships/image" Target="../media/image238.png"/><Relationship Id="rId1" Type="http://schemas.openxmlformats.org/officeDocument/2006/relationships/image" Target="../media/image229.png"/></Relationships>
</file>

<file path=ppt/slides/_rels/slide82.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13.xml"/><Relationship Id="rId1" Type="http://schemas.openxmlformats.org/officeDocument/2006/relationships/image" Target="../media/image255.png"/></Relationships>
</file>

<file path=ppt/slides/_rels/slide83.xml.rels><?xml version="1.0" encoding="UTF-8" standalone="yes"?>
<Relationships xmlns="http://schemas.openxmlformats.org/package/2006/relationships"><Relationship Id="rId5" Type="http://schemas.openxmlformats.org/officeDocument/2006/relationships/notesSlide" Target="../notesSlides/notesSlide57.xml"/><Relationship Id="rId4" Type="http://schemas.openxmlformats.org/officeDocument/2006/relationships/slideLayout" Target="../slideLayouts/slideLayout13.xml"/><Relationship Id="rId3" Type="http://schemas.openxmlformats.org/officeDocument/2006/relationships/image" Target="../media/image96.png"/><Relationship Id="rId2" Type="http://schemas.openxmlformats.org/officeDocument/2006/relationships/image" Target="../media/image256.png"/><Relationship Id="rId1" Type="http://schemas.openxmlformats.org/officeDocument/2006/relationships/hyperlink" Target="file:///F:\&#25163;&#35821;&#25968;&#25454;&#38598;\ASL_fingershape\asl-alphabet\asl_alphabet_train\" TargetMode="External"/></Relationships>
</file>

<file path=ppt/slides/_rels/slide84.xml.rels><?xml version="1.0" encoding="UTF-8" standalone="yes"?>
<Relationships xmlns="http://schemas.openxmlformats.org/package/2006/relationships"><Relationship Id="rId5" Type="http://schemas.openxmlformats.org/officeDocument/2006/relationships/notesSlide" Target="../notesSlides/notesSlide58.xml"/><Relationship Id="rId4" Type="http://schemas.openxmlformats.org/officeDocument/2006/relationships/slideLayout" Target="../slideLayouts/slideLayout13.xml"/><Relationship Id="rId3" Type="http://schemas.openxmlformats.org/officeDocument/2006/relationships/image" Target="../media/image259.png"/><Relationship Id="rId2" Type="http://schemas.openxmlformats.org/officeDocument/2006/relationships/image" Target="../media/image258.png"/><Relationship Id="rId1" Type="http://schemas.openxmlformats.org/officeDocument/2006/relationships/image" Target="../media/image257.png"/></Relationships>
</file>

<file path=ppt/slides/_rels/slide85.xml.rels><?xml version="1.0" encoding="UTF-8" standalone="yes"?>
<Relationships xmlns="http://schemas.openxmlformats.org/package/2006/relationships"><Relationship Id="rId8" Type="http://schemas.openxmlformats.org/officeDocument/2006/relationships/notesSlide" Target="../notesSlides/notesSlide59.xml"/><Relationship Id="rId7" Type="http://schemas.openxmlformats.org/officeDocument/2006/relationships/slideLayout" Target="../slideLayouts/slideLayout13.xml"/><Relationship Id="rId6" Type="http://schemas.openxmlformats.org/officeDocument/2006/relationships/image" Target="../media/image264.png"/><Relationship Id="rId5" Type="http://schemas.openxmlformats.org/officeDocument/2006/relationships/image" Target="../media/image263.png"/><Relationship Id="rId4" Type="http://schemas.openxmlformats.org/officeDocument/2006/relationships/image" Target="../media/image262.png"/><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hyperlink" Target="file:///F:\&#25163;&#35821;&#25968;&#25454;&#38598;\ASL_fingershape\fingerspelling5" TargetMode="External"/></Relationships>
</file>

<file path=ppt/slides/_rels/slide86.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13.xml"/><Relationship Id="rId2" Type="http://schemas.openxmlformats.org/officeDocument/2006/relationships/image" Target="../media/image265.png"/><Relationship Id="rId1" Type="http://schemas.openxmlformats.org/officeDocument/2006/relationships/hyperlink" Target="file:///F:\&#25163;&#35821;&#25968;&#25454;&#38598;\ASL_fingershape\fingerspelling5" TargetMode="External"/></Relationships>
</file>

<file path=ppt/slides/_rels/slide87.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3.xml"/><Relationship Id="rId3" Type="http://schemas.openxmlformats.org/officeDocument/2006/relationships/image" Target="../media/image267.png"/><Relationship Id="rId2" Type="http://schemas.openxmlformats.org/officeDocument/2006/relationships/image" Target="../media/image266.png"/><Relationship Id="rId1" Type="http://schemas.openxmlformats.org/officeDocument/2006/relationships/hyperlink" Target="file:///F:\&#25163;&#35821;&#25968;&#25454;&#38598;\ASL_fingershape\fingerspelling5" TargetMode="External"/></Relationships>
</file>

<file path=ppt/slides/_rels/slide88.xml.rels><?xml version="1.0" encoding="UTF-8" standalone="yes"?>
<Relationships xmlns="http://schemas.openxmlformats.org/package/2006/relationships"><Relationship Id="rId4" Type="http://schemas.openxmlformats.org/officeDocument/2006/relationships/notesSlide" Target="../notesSlides/notesSlide62.xml"/><Relationship Id="rId3" Type="http://schemas.openxmlformats.org/officeDocument/2006/relationships/slideLayout" Target="../slideLayouts/slideLayout13.xml"/><Relationship Id="rId2" Type="http://schemas.openxmlformats.org/officeDocument/2006/relationships/image" Target="../media/image268.png"/><Relationship Id="rId1" Type="http://schemas.openxmlformats.org/officeDocument/2006/relationships/hyperlink" Target="file:///F:\&#25163;&#35821;&#25968;&#25454;&#38598;\ASL_fingershape\fingerspelling5" TargetMode="Externa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1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8170" y="1729790"/>
            <a:ext cx="7986278" cy="1325563"/>
          </a:xfrm>
        </p:spPr>
        <p:txBody>
          <a:bodyPr>
            <a:normAutofit/>
          </a:bodyPr>
          <a:lstStyle/>
          <a:p>
            <a:r>
              <a:rPr lang="zh-CN" altLang="en-US" sz="4000" b="1" dirty="0">
                <a:latin typeface="Times New Roman" panose="02020603050405020304" pitchFamily="18" charset="0"/>
                <a:ea typeface="Times New Roman" panose="02020603050405020304" pitchFamily="18" charset="0"/>
                <a:cs typeface="Times New Roman" panose="02020603050405020304" pitchFamily="18" charset="0"/>
              </a:rPr>
              <a:t>手语工作汇报</a:t>
            </a:r>
            <a:endParaRPr lang="zh-CN" altLang="en-US" sz="40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文本框 2"/>
          <p:cNvSpPr txBox="1"/>
          <p:nvPr/>
        </p:nvSpPr>
        <p:spPr>
          <a:xfrm>
            <a:off x="997124" y="4220410"/>
            <a:ext cx="7128792" cy="830997"/>
          </a:xfrm>
          <a:prstGeom prst="rect">
            <a:avLst/>
          </a:prstGeom>
          <a:noFill/>
        </p:spPr>
        <p:txBody>
          <a:bodyPr wrap="square" rtlCol="0">
            <a:spAutoFit/>
          </a:bodyPr>
          <a:lstStyle/>
          <a:p>
            <a:pPr algn="ctr"/>
            <a:r>
              <a:rPr lang="zh-CN" altLang="en-US" sz="2400" b="1" dirty="0">
                <a:latin typeface="Times New Roman" panose="02020603050405020304" pitchFamily="18" charset="0"/>
                <a:ea typeface="Times New Roman" panose="02020603050405020304" pitchFamily="18" charset="0"/>
                <a:cs typeface="Times New Roman" panose="02020603050405020304" pitchFamily="18" charset="0"/>
              </a:rPr>
              <a:t>刘冬冬</a:t>
            </a:r>
            <a:endParaRPr lang="en-US" altLang="zh-CN" sz="2400" b="1" dirty="0">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altLang="zh-CN" sz="2400" b="1" dirty="0">
                <a:latin typeface="Times New Roman" panose="02020603050405020304" pitchFamily="18" charset="0"/>
                <a:ea typeface="Times New Roman" panose="02020603050405020304" pitchFamily="18" charset="0"/>
                <a:cs typeface="Times New Roman" panose="02020603050405020304" pitchFamily="18" charset="0"/>
              </a:rPr>
              <a:t>2020.6.20</a:t>
            </a:r>
            <a:endParaRPr lang="zh-CN" alt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0" name="图片 49" descr="604ED68D34E0F44EE0FB3FBEB7800C6C"/>
          <p:cNvPicPr>
            <a:picLocks noChangeAspect="1"/>
          </p:cNvPicPr>
          <p:nvPr/>
        </p:nvPicPr>
        <p:blipFill>
          <a:blip r:embed="rId1"/>
          <a:stretch>
            <a:fillRect/>
          </a:stretch>
        </p:blipFill>
        <p:spPr>
          <a:xfrm>
            <a:off x="1485265" y="1254760"/>
            <a:ext cx="3781425" cy="2442210"/>
          </a:xfrm>
          <a:prstGeom prst="rect">
            <a:avLst/>
          </a:prstGeom>
        </p:spPr>
      </p:pic>
      <p:pic>
        <p:nvPicPr>
          <p:cNvPr id="51" name="图片 50" descr="0FFA5CE0B980F3C9DB4489D5240B3891"/>
          <p:cNvPicPr>
            <a:picLocks noChangeAspect="1"/>
          </p:cNvPicPr>
          <p:nvPr/>
        </p:nvPicPr>
        <p:blipFill>
          <a:blip r:embed="rId2"/>
          <a:stretch>
            <a:fillRect/>
          </a:stretch>
        </p:blipFill>
        <p:spPr>
          <a:xfrm>
            <a:off x="1389380" y="1254760"/>
            <a:ext cx="3872865" cy="3004820"/>
          </a:xfrm>
          <a:prstGeom prst="rect">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pic>
      <p:sp>
        <p:nvSpPr>
          <p:cNvPr id="54" name="椭圆 53"/>
          <p:cNvSpPr/>
          <p:nvPr/>
        </p:nvSpPr>
        <p:spPr>
          <a:xfrm>
            <a:off x="2439035" y="1421765"/>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3" name="椭圆 62"/>
          <p:cNvSpPr/>
          <p:nvPr/>
        </p:nvSpPr>
        <p:spPr>
          <a:xfrm>
            <a:off x="3065780" y="1421765"/>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66" name="椭圆 65"/>
          <p:cNvSpPr/>
          <p:nvPr/>
        </p:nvSpPr>
        <p:spPr>
          <a:xfrm>
            <a:off x="2371090" y="1757045"/>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6" name="椭圆 75"/>
          <p:cNvSpPr/>
          <p:nvPr/>
        </p:nvSpPr>
        <p:spPr>
          <a:xfrm>
            <a:off x="4309110" y="3103245"/>
            <a:ext cx="144145" cy="14605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7" name="椭圆 76"/>
          <p:cNvSpPr/>
          <p:nvPr/>
        </p:nvSpPr>
        <p:spPr>
          <a:xfrm>
            <a:off x="1894205" y="1951355"/>
            <a:ext cx="144145" cy="14605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8" name="椭圆 77"/>
          <p:cNvSpPr/>
          <p:nvPr/>
        </p:nvSpPr>
        <p:spPr>
          <a:xfrm>
            <a:off x="2515235" y="2200275"/>
            <a:ext cx="144145" cy="14605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79" name="椭圆 78"/>
          <p:cNvSpPr/>
          <p:nvPr/>
        </p:nvSpPr>
        <p:spPr>
          <a:xfrm>
            <a:off x="2753995" y="1568450"/>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0" name="椭圆 79"/>
          <p:cNvSpPr/>
          <p:nvPr/>
        </p:nvSpPr>
        <p:spPr>
          <a:xfrm>
            <a:off x="2871470" y="1277620"/>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1" name="椭圆 80"/>
          <p:cNvSpPr/>
          <p:nvPr/>
        </p:nvSpPr>
        <p:spPr>
          <a:xfrm>
            <a:off x="3063875" y="1721485"/>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2" name="椭圆 81"/>
          <p:cNvSpPr/>
          <p:nvPr/>
        </p:nvSpPr>
        <p:spPr>
          <a:xfrm>
            <a:off x="2038350" y="1612900"/>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3" name="椭圆 82"/>
          <p:cNvSpPr/>
          <p:nvPr/>
        </p:nvSpPr>
        <p:spPr>
          <a:xfrm>
            <a:off x="2182495" y="2095500"/>
            <a:ext cx="144145" cy="14605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4" name="椭圆 83"/>
          <p:cNvSpPr/>
          <p:nvPr/>
        </p:nvSpPr>
        <p:spPr>
          <a:xfrm>
            <a:off x="5032375" y="2804160"/>
            <a:ext cx="144145" cy="14605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5" name="椭圆 84"/>
          <p:cNvSpPr/>
          <p:nvPr/>
        </p:nvSpPr>
        <p:spPr>
          <a:xfrm>
            <a:off x="3334385" y="1568450"/>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6" name="椭圆 85"/>
          <p:cNvSpPr/>
          <p:nvPr/>
        </p:nvSpPr>
        <p:spPr>
          <a:xfrm>
            <a:off x="2727325" y="1920875"/>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7" name="椭圆 86"/>
          <p:cNvSpPr/>
          <p:nvPr/>
        </p:nvSpPr>
        <p:spPr>
          <a:xfrm>
            <a:off x="3692525" y="1757045"/>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8" name="椭圆 87"/>
          <p:cNvSpPr/>
          <p:nvPr/>
        </p:nvSpPr>
        <p:spPr>
          <a:xfrm>
            <a:off x="3190240" y="2097405"/>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89" name="椭圆 88"/>
          <p:cNvSpPr/>
          <p:nvPr/>
        </p:nvSpPr>
        <p:spPr>
          <a:xfrm>
            <a:off x="3015615" y="2410460"/>
            <a:ext cx="144145" cy="14605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0" name="椭圆 89"/>
          <p:cNvSpPr/>
          <p:nvPr/>
        </p:nvSpPr>
        <p:spPr>
          <a:xfrm>
            <a:off x="3475355" y="3193415"/>
            <a:ext cx="144145" cy="14605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1" name="椭圆 90"/>
          <p:cNvSpPr/>
          <p:nvPr/>
        </p:nvSpPr>
        <p:spPr>
          <a:xfrm>
            <a:off x="2871470" y="3193415"/>
            <a:ext cx="144145" cy="14605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2" name="椭圆 91"/>
          <p:cNvSpPr/>
          <p:nvPr/>
        </p:nvSpPr>
        <p:spPr>
          <a:xfrm>
            <a:off x="2371090" y="3100070"/>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3" name="椭圆 92"/>
          <p:cNvSpPr/>
          <p:nvPr/>
        </p:nvSpPr>
        <p:spPr>
          <a:xfrm>
            <a:off x="3401695" y="1901190"/>
            <a:ext cx="144000" cy="144000"/>
          </a:xfrm>
          <a:prstGeom prst="ellipse">
            <a:avLst/>
          </a:prstGeom>
          <a:solidFill>
            <a:schemeClr val="accent4">
              <a:lumMod val="75000"/>
            </a:schemeClr>
          </a:solidFill>
          <a:ln>
            <a:solidFill>
              <a:schemeClr val="bg1"/>
            </a:solid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94" name="上箭头 33"/>
          <p:cNvSpPr/>
          <p:nvPr/>
        </p:nvSpPr>
        <p:spPr>
          <a:xfrm rot="16200000">
            <a:off x="2446655" y="2181860"/>
            <a:ext cx="86360" cy="2181225"/>
          </a:xfrm>
          <a:prstGeom prst="upArrow">
            <a:avLst>
              <a:gd name="adj1" fmla="val 50000"/>
              <a:gd name="adj2" fmla="val 24285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5" name="上箭头 34"/>
          <p:cNvSpPr/>
          <p:nvPr/>
        </p:nvSpPr>
        <p:spPr>
          <a:xfrm rot="16920000">
            <a:off x="2311778" y="2303161"/>
            <a:ext cx="86974" cy="1725152"/>
          </a:xfrm>
          <a:prstGeom prst="upArrow">
            <a:avLst>
              <a:gd name="adj1" fmla="val 50000"/>
              <a:gd name="adj2" fmla="val 242857"/>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cxnSp>
        <p:nvCxnSpPr>
          <p:cNvPr id="96" name="直接连接符 95"/>
          <p:cNvCxnSpPr/>
          <p:nvPr/>
        </p:nvCxnSpPr>
        <p:spPr>
          <a:xfrm>
            <a:off x="1540928" y="2976880"/>
            <a:ext cx="3182837" cy="694690"/>
          </a:xfrm>
          <a:prstGeom prst="line">
            <a:avLst/>
          </a:prstGeom>
          <a:ln w="28575" cmpd="sng">
            <a:solidFill>
              <a:srgbClr val="FFC000"/>
            </a:solidFill>
            <a:prstDash val="dash"/>
          </a:ln>
        </p:spPr>
        <p:style>
          <a:lnRef idx="1">
            <a:schemeClr val="accent1"/>
          </a:lnRef>
          <a:fillRef idx="0">
            <a:schemeClr val="accent1"/>
          </a:fillRef>
          <a:effectRef idx="0">
            <a:schemeClr val="accent1"/>
          </a:effectRef>
          <a:fontRef idx="minor">
            <a:schemeClr val="tx1"/>
          </a:fontRef>
        </p:style>
      </p:cxnSp>
      <p:cxnSp>
        <p:nvCxnSpPr>
          <p:cNvPr id="97" name="直接连接符 96"/>
          <p:cNvCxnSpPr>
            <a:stCxn id="94" idx="0"/>
          </p:cNvCxnSpPr>
          <p:nvPr/>
        </p:nvCxnSpPr>
        <p:spPr>
          <a:xfrm flipV="1">
            <a:off x="1399540" y="3270250"/>
            <a:ext cx="2699385" cy="2540"/>
          </a:xfrm>
          <a:prstGeom prst="line">
            <a:avLst/>
          </a:prstGeom>
          <a:ln w="28575" cmpd="sng">
            <a:solidFill>
              <a:schemeClr val="accent1"/>
            </a:solidFill>
            <a:prstDash val="dash"/>
          </a:ln>
        </p:spPr>
        <p:style>
          <a:lnRef idx="1">
            <a:schemeClr val="accent1"/>
          </a:lnRef>
          <a:fillRef idx="0">
            <a:schemeClr val="accent1"/>
          </a:fillRef>
          <a:effectRef idx="0">
            <a:schemeClr val="accent1"/>
          </a:effectRef>
          <a:fontRef idx="minor">
            <a:schemeClr val="tx1"/>
          </a:fontRef>
        </p:style>
      </p:cxnSp>
      <p:cxnSp>
        <p:nvCxnSpPr>
          <p:cNvPr id="98" name="曲线连接符 37"/>
          <p:cNvCxnSpPr/>
          <p:nvPr/>
        </p:nvCxnSpPr>
        <p:spPr>
          <a:xfrm rot="5400000" flipV="1">
            <a:off x="2207260" y="3169920"/>
            <a:ext cx="94615" cy="53975"/>
          </a:xfrm>
          <a:prstGeom prst="curvedConnector3">
            <a:avLst>
              <a:gd name="adj1" fmla="val 50336"/>
            </a:avLst>
          </a:prstGeom>
          <a:ln w="28575" cmpd="sng">
            <a:solidFill>
              <a:srgbClr val="FFFF00"/>
            </a:solidFill>
            <a:prstDash val="solid"/>
          </a:ln>
        </p:spPr>
        <p:style>
          <a:lnRef idx="1">
            <a:schemeClr val="accent1"/>
          </a:lnRef>
          <a:fillRef idx="0">
            <a:schemeClr val="accent1"/>
          </a:fillRef>
          <a:effectRef idx="0">
            <a:schemeClr val="accent1"/>
          </a:effectRef>
          <a:fontRef idx="minor">
            <a:schemeClr val="tx1"/>
          </a:fontRef>
        </p:style>
      </p:cxnSp>
      <p:sp>
        <p:nvSpPr>
          <p:cNvPr id="99" name="文本框 98"/>
          <p:cNvSpPr txBox="1"/>
          <p:nvPr/>
        </p:nvSpPr>
        <p:spPr>
          <a:xfrm>
            <a:off x="1902460" y="2994025"/>
            <a:ext cx="259715" cy="337185"/>
          </a:xfrm>
          <a:prstGeom prst="rect">
            <a:avLst/>
          </a:prstGeom>
          <a:noFill/>
        </p:spPr>
        <p:txBody>
          <a:bodyPr wrap="square" rtlCol="0">
            <a:spAutoFit/>
          </a:bodyPr>
          <a:lstStyle/>
          <a:p>
            <a:r>
              <a:rPr lang="en-US" altLang="zh-CN" sz="1600">
                <a:solidFill>
                  <a:srgbClr val="FFFF00"/>
                </a:solidFill>
              </a:rPr>
              <a:t>α</a:t>
            </a:r>
            <a:endParaRPr lang="en-US" altLang="zh-CN" sz="1600">
              <a:solidFill>
                <a:srgbClr val="FFFF00"/>
              </a:solidFill>
            </a:endParaRPr>
          </a:p>
        </p:txBody>
      </p:sp>
      <p:sp>
        <p:nvSpPr>
          <p:cNvPr id="100" name="文本框 99"/>
          <p:cNvSpPr txBox="1"/>
          <p:nvPr/>
        </p:nvSpPr>
        <p:spPr>
          <a:xfrm>
            <a:off x="4880999" y="2516617"/>
            <a:ext cx="259715" cy="337185"/>
          </a:xfrm>
          <a:prstGeom prst="rect">
            <a:avLst/>
          </a:prstGeom>
          <a:noFill/>
        </p:spPr>
        <p:txBody>
          <a:bodyPr wrap="square" rtlCol="0">
            <a:spAutoFit/>
          </a:bodyPr>
          <a:lstStyle/>
          <a:p>
            <a:r>
              <a:rPr lang="en-US" altLang="zh-CN" sz="1600" dirty="0">
                <a:solidFill>
                  <a:schemeClr val="accent2">
                    <a:lumMod val="60000"/>
                    <a:lumOff val="40000"/>
                  </a:schemeClr>
                </a:solidFill>
              </a:rPr>
              <a:t>A</a:t>
            </a:r>
            <a:endParaRPr lang="en-US" altLang="zh-CN" sz="1600" dirty="0">
              <a:solidFill>
                <a:schemeClr val="accent2">
                  <a:lumMod val="60000"/>
                  <a:lumOff val="40000"/>
                </a:schemeClr>
              </a:solidFill>
            </a:endParaRPr>
          </a:p>
        </p:txBody>
      </p:sp>
      <p:sp>
        <p:nvSpPr>
          <p:cNvPr id="101" name="文本框 100"/>
          <p:cNvSpPr txBox="1"/>
          <p:nvPr/>
        </p:nvSpPr>
        <p:spPr>
          <a:xfrm>
            <a:off x="2404745" y="2767965"/>
            <a:ext cx="259715" cy="337185"/>
          </a:xfrm>
          <a:prstGeom prst="rect">
            <a:avLst/>
          </a:prstGeom>
          <a:noFill/>
        </p:spPr>
        <p:txBody>
          <a:bodyPr wrap="square" rtlCol="0">
            <a:spAutoFit/>
          </a:bodyPr>
          <a:lstStyle/>
          <a:p>
            <a:r>
              <a:rPr lang="en-US" altLang="zh-CN" sz="1600">
                <a:solidFill>
                  <a:schemeClr val="accent2">
                    <a:lumMod val="60000"/>
                    <a:lumOff val="40000"/>
                  </a:schemeClr>
                </a:solidFill>
              </a:rPr>
              <a:t>E</a:t>
            </a:r>
            <a:endParaRPr lang="en-US" altLang="zh-CN" sz="1600">
              <a:solidFill>
                <a:schemeClr val="accent2">
                  <a:lumMod val="60000"/>
                  <a:lumOff val="40000"/>
                </a:schemeClr>
              </a:solidFill>
            </a:endParaRPr>
          </a:p>
        </p:txBody>
      </p:sp>
      <p:sp>
        <p:nvSpPr>
          <p:cNvPr id="102" name="文本框 101"/>
          <p:cNvSpPr txBox="1"/>
          <p:nvPr/>
        </p:nvSpPr>
        <p:spPr>
          <a:xfrm>
            <a:off x="4301490" y="2813685"/>
            <a:ext cx="259715" cy="337185"/>
          </a:xfrm>
          <a:prstGeom prst="rect">
            <a:avLst/>
          </a:prstGeom>
          <a:noFill/>
        </p:spPr>
        <p:txBody>
          <a:bodyPr wrap="square" rtlCol="0">
            <a:spAutoFit/>
          </a:bodyPr>
          <a:lstStyle/>
          <a:p>
            <a:r>
              <a:rPr lang="en-US" altLang="zh-CN" sz="1600">
                <a:solidFill>
                  <a:schemeClr val="accent2">
                    <a:lumMod val="60000"/>
                    <a:lumOff val="40000"/>
                  </a:schemeClr>
                </a:solidFill>
              </a:rPr>
              <a:t>B</a:t>
            </a:r>
            <a:endParaRPr lang="en-US" altLang="zh-CN" sz="1600">
              <a:solidFill>
                <a:schemeClr val="accent2">
                  <a:lumMod val="60000"/>
                  <a:lumOff val="40000"/>
                </a:schemeClr>
              </a:solidFill>
            </a:endParaRPr>
          </a:p>
        </p:txBody>
      </p:sp>
      <p:sp>
        <p:nvSpPr>
          <p:cNvPr id="103" name="文本框 102"/>
          <p:cNvSpPr txBox="1"/>
          <p:nvPr/>
        </p:nvSpPr>
        <p:spPr>
          <a:xfrm>
            <a:off x="3475355" y="2859405"/>
            <a:ext cx="259715" cy="337185"/>
          </a:xfrm>
          <a:prstGeom prst="rect">
            <a:avLst/>
          </a:prstGeom>
          <a:noFill/>
        </p:spPr>
        <p:txBody>
          <a:bodyPr wrap="square" rtlCol="0">
            <a:spAutoFit/>
          </a:bodyPr>
          <a:lstStyle/>
          <a:p>
            <a:r>
              <a:rPr lang="en-US" altLang="zh-CN" sz="1600">
                <a:solidFill>
                  <a:schemeClr val="accent2">
                    <a:lumMod val="60000"/>
                    <a:lumOff val="40000"/>
                  </a:schemeClr>
                </a:solidFill>
              </a:rPr>
              <a:t>C</a:t>
            </a:r>
            <a:endParaRPr lang="en-US" altLang="zh-CN" sz="1600">
              <a:solidFill>
                <a:schemeClr val="accent2">
                  <a:lumMod val="60000"/>
                  <a:lumOff val="40000"/>
                </a:schemeClr>
              </a:solidFill>
            </a:endParaRPr>
          </a:p>
        </p:txBody>
      </p:sp>
      <p:sp>
        <p:nvSpPr>
          <p:cNvPr id="104" name="文本框 103"/>
          <p:cNvSpPr txBox="1"/>
          <p:nvPr/>
        </p:nvSpPr>
        <p:spPr>
          <a:xfrm>
            <a:off x="2886710" y="2844165"/>
            <a:ext cx="259715" cy="337185"/>
          </a:xfrm>
          <a:prstGeom prst="rect">
            <a:avLst/>
          </a:prstGeom>
          <a:noFill/>
        </p:spPr>
        <p:txBody>
          <a:bodyPr wrap="square" rtlCol="0">
            <a:spAutoFit/>
          </a:bodyPr>
          <a:lstStyle/>
          <a:p>
            <a:r>
              <a:rPr lang="en-US" altLang="zh-CN" sz="1600">
                <a:solidFill>
                  <a:schemeClr val="accent2">
                    <a:lumMod val="60000"/>
                    <a:lumOff val="40000"/>
                  </a:schemeClr>
                </a:solidFill>
              </a:rPr>
              <a:t>D</a:t>
            </a:r>
            <a:endParaRPr lang="en-US" altLang="zh-CN" sz="1600">
              <a:solidFill>
                <a:schemeClr val="accent2">
                  <a:lumMod val="60000"/>
                  <a:lumOff val="40000"/>
                </a:schemeClr>
              </a:solidFill>
            </a:endParaRPr>
          </a:p>
        </p:txBody>
      </p:sp>
      <p:sp>
        <p:nvSpPr>
          <p:cNvPr id="105" name="文本框 104"/>
          <p:cNvSpPr txBox="1"/>
          <p:nvPr/>
        </p:nvSpPr>
        <p:spPr>
          <a:xfrm>
            <a:off x="3195955" y="1842770"/>
            <a:ext cx="259715" cy="337185"/>
          </a:xfrm>
          <a:prstGeom prst="rect">
            <a:avLst/>
          </a:prstGeom>
          <a:noFill/>
        </p:spPr>
        <p:txBody>
          <a:bodyPr wrap="square" rtlCol="0">
            <a:spAutoFit/>
          </a:bodyPr>
          <a:lstStyle/>
          <a:p>
            <a:r>
              <a:rPr lang="en-US" altLang="zh-CN" sz="1600">
                <a:solidFill>
                  <a:schemeClr val="accent2">
                    <a:lumMod val="60000"/>
                    <a:lumOff val="40000"/>
                  </a:schemeClr>
                </a:solidFill>
              </a:rPr>
              <a:t>J</a:t>
            </a:r>
            <a:endParaRPr lang="en-US" altLang="zh-CN" sz="1600">
              <a:solidFill>
                <a:schemeClr val="accent2">
                  <a:lumMod val="60000"/>
                  <a:lumOff val="40000"/>
                </a:schemeClr>
              </a:solidFill>
            </a:endParaRPr>
          </a:p>
        </p:txBody>
      </p:sp>
      <p:sp>
        <p:nvSpPr>
          <p:cNvPr id="106" name="文本框 105"/>
          <p:cNvSpPr txBox="1"/>
          <p:nvPr/>
        </p:nvSpPr>
        <p:spPr>
          <a:xfrm>
            <a:off x="2748280" y="1661160"/>
            <a:ext cx="259715" cy="337185"/>
          </a:xfrm>
          <a:prstGeom prst="rect">
            <a:avLst/>
          </a:prstGeom>
          <a:noFill/>
        </p:spPr>
        <p:txBody>
          <a:bodyPr wrap="square" rtlCol="0">
            <a:spAutoFit/>
          </a:bodyPr>
          <a:lstStyle/>
          <a:p>
            <a:r>
              <a:rPr lang="en-US" altLang="zh-CN" sz="1600">
                <a:solidFill>
                  <a:schemeClr val="accent2">
                    <a:lumMod val="60000"/>
                    <a:lumOff val="40000"/>
                  </a:schemeClr>
                </a:solidFill>
              </a:rPr>
              <a:t>K</a:t>
            </a:r>
            <a:endParaRPr lang="en-US" altLang="zh-CN" sz="1600">
              <a:solidFill>
                <a:schemeClr val="accent2">
                  <a:lumMod val="60000"/>
                  <a:lumOff val="40000"/>
                </a:schemeClr>
              </a:solidFill>
            </a:endParaRPr>
          </a:p>
        </p:txBody>
      </p:sp>
      <p:sp>
        <p:nvSpPr>
          <p:cNvPr id="107" name="文本框 106"/>
          <p:cNvSpPr txBox="1"/>
          <p:nvPr/>
        </p:nvSpPr>
        <p:spPr>
          <a:xfrm>
            <a:off x="2404745" y="1489710"/>
            <a:ext cx="259715" cy="337185"/>
          </a:xfrm>
          <a:prstGeom prst="rect">
            <a:avLst/>
          </a:prstGeom>
          <a:noFill/>
        </p:spPr>
        <p:txBody>
          <a:bodyPr wrap="square" rtlCol="0">
            <a:spAutoFit/>
          </a:bodyPr>
          <a:lstStyle/>
          <a:p>
            <a:r>
              <a:rPr lang="en-US" altLang="zh-CN" sz="1600">
                <a:solidFill>
                  <a:schemeClr val="accent2">
                    <a:lumMod val="60000"/>
                    <a:lumOff val="40000"/>
                  </a:schemeClr>
                </a:solidFill>
              </a:rPr>
              <a:t>L</a:t>
            </a:r>
            <a:endParaRPr lang="en-US" altLang="zh-CN" sz="1600">
              <a:solidFill>
                <a:schemeClr val="accent2">
                  <a:lumMod val="60000"/>
                  <a:lumOff val="40000"/>
                </a:schemeClr>
              </a:solidFill>
            </a:endParaRPr>
          </a:p>
        </p:txBody>
      </p:sp>
      <p:sp>
        <p:nvSpPr>
          <p:cNvPr id="108" name="文本框 107"/>
          <p:cNvSpPr txBox="1"/>
          <p:nvPr/>
        </p:nvSpPr>
        <p:spPr>
          <a:xfrm>
            <a:off x="2061845" y="1341120"/>
            <a:ext cx="259715" cy="337185"/>
          </a:xfrm>
          <a:prstGeom prst="rect">
            <a:avLst/>
          </a:prstGeom>
          <a:noFill/>
        </p:spPr>
        <p:txBody>
          <a:bodyPr wrap="square" rtlCol="0">
            <a:spAutoFit/>
          </a:bodyPr>
          <a:lstStyle/>
          <a:p>
            <a:r>
              <a:rPr lang="en-US" altLang="zh-CN" sz="1600" dirty="0">
                <a:solidFill>
                  <a:schemeClr val="accent2">
                    <a:lumMod val="60000"/>
                    <a:lumOff val="40000"/>
                  </a:schemeClr>
                </a:solidFill>
              </a:rPr>
              <a:t>M</a:t>
            </a:r>
            <a:endParaRPr lang="en-US" altLang="zh-CN" sz="1600" dirty="0">
              <a:solidFill>
                <a:schemeClr val="accent2">
                  <a:lumMod val="60000"/>
                  <a:lumOff val="40000"/>
                </a:schemeClr>
              </a:solidFill>
            </a:endParaRPr>
          </a:p>
        </p:txBody>
      </p:sp>
      <p:sp>
        <p:nvSpPr>
          <p:cNvPr id="109" name="文本框 108"/>
          <p:cNvSpPr txBox="1"/>
          <p:nvPr/>
        </p:nvSpPr>
        <p:spPr>
          <a:xfrm>
            <a:off x="1894205" y="1694180"/>
            <a:ext cx="259715" cy="337185"/>
          </a:xfrm>
          <a:prstGeom prst="rect">
            <a:avLst/>
          </a:prstGeom>
          <a:noFill/>
        </p:spPr>
        <p:txBody>
          <a:bodyPr wrap="square" rtlCol="0">
            <a:spAutoFit/>
          </a:bodyPr>
          <a:lstStyle/>
          <a:p>
            <a:r>
              <a:rPr lang="en-US" altLang="zh-CN" sz="1600">
                <a:solidFill>
                  <a:schemeClr val="accent2">
                    <a:lumMod val="60000"/>
                    <a:lumOff val="40000"/>
                  </a:schemeClr>
                </a:solidFill>
              </a:rPr>
              <a:t>I</a:t>
            </a:r>
            <a:endParaRPr lang="en-US" altLang="zh-CN" sz="1600">
              <a:solidFill>
                <a:schemeClr val="accent2">
                  <a:lumMod val="60000"/>
                  <a:lumOff val="40000"/>
                </a:schemeClr>
              </a:solidFill>
            </a:endParaRPr>
          </a:p>
        </p:txBody>
      </p:sp>
      <p:sp>
        <p:nvSpPr>
          <p:cNvPr id="110" name="文本框 109"/>
          <p:cNvSpPr txBox="1"/>
          <p:nvPr/>
        </p:nvSpPr>
        <p:spPr>
          <a:xfrm>
            <a:off x="2543175" y="1945005"/>
            <a:ext cx="259715" cy="337185"/>
          </a:xfrm>
          <a:prstGeom prst="rect">
            <a:avLst/>
          </a:prstGeom>
          <a:noFill/>
        </p:spPr>
        <p:txBody>
          <a:bodyPr wrap="square" rtlCol="0">
            <a:spAutoFit/>
          </a:bodyPr>
          <a:lstStyle/>
          <a:p>
            <a:r>
              <a:rPr lang="en-US" altLang="zh-CN" sz="1600">
                <a:solidFill>
                  <a:schemeClr val="accent2">
                    <a:lumMod val="60000"/>
                    <a:lumOff val="40000"/>
                  </a:schemeClr>
                </a:solidFill>
              </a:rPr>
              <a:t>G</a:t>
            </a:r>
            <a:endParaRPr lang="en-US" altLang="zh-CN" sz="1600">
              <a:solidFill>
                <a:schemeClr val="accent2">
                  <a:lumMod val="60000"/>
                  <a:lumOff val="40000"/>
                </a:schemeClr>
              </a:solidFill>
            </a:endParaRPr>
          </a:p>
        </p:txBody>
      </p:sp>
      <p:sp>
        <p:nvSpPr>
          <p:cNvPr id="111" name="文本框 110"/>
          <p:cNvSpPr txBox="1"/>
          <p:nvPr/>
        </p:nvSpPr>
        <p:spPr>
          <a:xfrm>
            <a:off x="3077210" y="2174875"/>
            <a:ext cx="259715" cy="337185"/>
          </a:xfrm>
          <a:prstGeom prst="rect">
            <a:avLst/>
          </a:prstGeom>
          <a:noFill/>
        </p:spPr>
        <p:txBody>
          <a:bodyPr wrap="square" rtlCol="0">
            <a:spAutoFit/>
          </a:bodyPr>
          <a:lstStyle/>
          <a:p>
            <a:r>
              <a:rPr lang="en-US" altLang="zh-CN" sz="1600">
                <a:solidFill>
                  <a:schemeClr val="accent2">
                    <a:lumMod val="60000"/>
                    <a:lumOff val="40000"/>
                  </a:schemeClr>
                </a:solidFill>
              </a:rPr>
              <a:t>F</a:t>
            </a:r>
            <a:endParaRPr lang="en-US" altLang="zh-CN" sz="1600">
              <a:solidFill>
                <a:schemeClr val="accent2">
                  <a:lumMod val="60000"/>
                  <a:lumOff val="40000"/>
                </a:schemeClr>
              </a:solidFill>
            </a:endParaRPr>
          </a:p>
        </p:txBody>
      </p:sp>
      <p:sp>
        <p:nvSpPr>
          <p:cNvPr id="112" name="文本框 111"/>
          <p:cNvSpPr txBox="1"/>
          <p:nvPr/>
        </p:nvSpPr>
        <p:spPr>
          <a:xfrm>
            <a:off x="3115945" y="1174115"/>
            <a:ext cx="259715" cy="337185"/>
          </a:xfrm>
          <a:prstGeom prst="rect">
            <a:avLst/>
          </a:prstGeom>
          <a:noFill/>
        </p:spPr>
        <p:txBody>
          <a:bodyPr wrap="square" rtlCol="0">
            <a:spAutoFit/>
          </a:bodyPr>
          <a:lstStyle/>
          <a:p>
            <a:r>
              <a:rPr lang="en-US" altLang="zh-CN" sz="1600">
                <a:solidFill>
                  <a:schemeClr val="accent2">
                    <a:lumMod val="60000"/>
                    <a:lumOff val="40000"/>
                  </a:schemeClr>
                </a:solidFill>
              </a:rPr>
              <a:t>T</a:t>
            </a:r>
            <a:endParaRPr lang="en-US" altLang="zh-CN" sz="1600">
              <a:solidFill>
                <a:schemeClr val="accent2">
                  <a:lumMod val="60000"/>
                  <a:lumOff val="40000"/>
                </a:schemeClr>
              </a:solidFill>
            </a:endParaRPr>
          </a:p>
        </p:txBody>
      </p:sp>
      <p:sp>
        <p:nvSpPr>
          <p:cNvPr id="113" name="文本框 112"/>
          <p:cNvSpPr txBox="1"/>
          <p:nvPr/>
        </p:nvSpPr>
        <p:spPr>
          <a:xfrm>
            <a:off x="2591624" y="1186442"/>
            <a:ext cx="259715" cy="337185"/>
          </a:xfrm>
          <a:prstGeom prst="rect">
            <a:avLst/>
          </a:prstGeom>
          <a:noFill/>
        </p:spPr>
        <p:txBody>
          <a:bodyPr wrap="square" rtlCol="0">
            <a:spAutoFit/>
          </a:bodyPr>
          <a:lstStyle/>
          <a:p>
            <a:r>
              <a:rPr lang="en-US" altLang="zh-CN" sz="1600" dirty="0">
                <a:solidFill>
                  <a:schemeClr val="accent2">
                    <a:lumMod val="60000"/>
                    <a:lumOff val="40000"/>
                  </a:schemeClr>
                </a:solidFill>
              </a:rPr>
              <a:t>U</a:t>
            </a:r>
            <a:endParaRPr lang="en-US" altLang="zh-CN" sz="1600" dirty="0">
              <a:solidFill>
                <a:schemeClr val="accent2">
                  <a:lumMod val="60000"/>
                  <a:lumOff val="40000"/>
                </a:schemeClr>
              </a:solidFill>
            </a:endParaRPr>
          </a:p>
        </p:txBody>
      </p:sp>
      <p:sp>
        <p:nvSpPr>
          <p:cNvPr id="114" name="文本框 113"/>
          <p:cNvSpPr txBox="1"/>
          <p:nvPr/>
        </p:nvSpPr>
        <p:spPr>
          <a:xfrm>
            <a:off x="2183765" y="1154708"/>
            <a:ext cx="259715" cy="337185"/>
          </a:xfrm>
          <a:prstGeom prst="rect">
            <a:avLst/>
          </a:prstGeom>
          <a:noFill/>
        </p:spPr>
        <p:txBody>
          <a:bodyPr wrap="square" rtlCol="0">
            <a:spAutoFit/>
          </a:bodyPr>
          <a:lstStyle/>
          <a:p>
            <a:r>
              <a:rPr lang="en-US" altLang="zh-CN" sz="1600">
                <a:solidFill>
                  <a:schemeClr val="accent2">
                    <a:lumMod val="60000"/>
                    <a:lumOff val="40000"/>
                  </a:schemeClr>
                </a:solidFill>
              </a:rPr>
              <a:t>Q</a:t>
            </a:r>
            <a:endParaRPr lang="en-US" altLang="zh-CN" sz="1600">
              <a:solidFill>
                <a:schemeClr val="accent2">
                  <a:lumMod val="60000"/>
                  <a:lumOff val="40000"/>
                </a:schemeClr>
              </a:solidFill>
            </a:endParaRPr>
          </a:p>
        </p:txBody>
      </p:sp>
      <p:sp>
        <p:nvSpPr>
          <p:cNvPr id="115" name="文本框 114"/>
          <p:cNvSpPr txBox="1"/>
          <p:nvPr/>
        </p:nvSpPr>
        <p:spPr>
          <a:xfrm>
            <a:off x="3344545" y="1312545"/>
            <a:ext cx="259715" cy="337185"/>
          </a:xfrm>
          <a:prstGeom prst="rect">
            <a:avLst/>
          </a:prstGeom>
          <a:noFill/>
        </p:spPr>
        <p:txBody>
          <a:bodyPr wrap="square" rtlCol="0">
            <a:spAutoFit/>
          </a:bodyPr>
          <a:lstStyle/>
          <a:p>
            <a:r>
              <a:rPr lang="en-US" altLang="zh-CN" sz="1600">
                <a:solidFill>
                  <a:schemeClr val="accent2">
                    <a:lumMod val="60000"/>
                    <a:lumOff val="40000"/>
                  </a:schemeClr>
                </a:solidFill>
              </a:rPr>
              <a:t>S</a:t>
            </a:r>
            <a:endParaRPr lang="en-US" altLang="zh-CN" sz="1600">
              <a:solidFill>
                <a:schemeClr val="accent2">
                  <a:lumMod val="60000"/>
                  <a:lumOff val="40000"/>
                </a:schemeClr>
              </a:solidFill>
            </a:endParaRPr>
          </a:p>
        </p:txBody>
      </p:sp>
      <p:sp>
        <p:nvSpPr>
          <p:cNvPr id="116" name="文本框 115"/>
          <p:cNvSpPr txBox="1"/>
          <p:nvPr/>
        </p:nvSpPr>
        <p:spPr>
          <a:xfrm>
            <a:off x="3084830" y="1494155"/>
            <a:ext cx="259715" cy="337185"/>
          </a:xfrm>
          <a:prstGeom prst="rect">
            <a:avLst/>
          </a:prstGeom>
          <a:noFill/>
        </p:spPr>
        <p:txBody>
          <a:bodyPr wrap="square" rtlCol="0">
            <a:spAutoFit/>
          </a:bodyPr>
          <a:lstStyle/>
          <a:p>
            <a:r>
              <a:rPr lang="en-US" altLang="zh-CN" sz="1600">
                <a:solidFill>
                  <a:schemeClr val="accent2">
                    <a:lumMod val="60000"/>
                    <a:lumOff val="40000"/>
                  </a:schemeClr>
                </a:solidFill>
              </a:rPr>
              <a:t>O</a:t>
            </a:r>
            <a:endParaRPr lang="en-US" altLang="zh-CN" sz="1600">
              <a:solidFill>
                <a:schemeClr val="accent2">
                  <a:lumMod val="60000"/>
                  <a:lumOff val="40000"/>
                </a:schemeClr>
              </a:solidFill>
            </a:endParaRPr>
          </a:p>
        </p:txBody>
      </p:sp>
      <p:sp>
        <p:nvSpPr>
          <p:cNvPr id="117" name="文本框 116"/>
          <p:cNvSpPr txBox="1"/>
          <p:nvPr/>
        </p:nvSpPr>
        <p:spPr>
          <a:xfrm>
            <a:off x="2772410" y="1337310"/>
            <a:ext cx="259715" cy="337185"/>
          </a:xfrm>
          <a:prstGeom prst="rect">
            <a:avLst/>
          </a:prstGeom>
          <a:noFill/>
        </p:spPr>
        <p:txBody>
          <a:bodyPr wrap="square" rtlCol="0">
            <a:spAutoFit/>
          </a:bodyPr>
          <a:lstStyle/>
          <a:p>
            <a:r>
              <a:rPr lang="en-US" altLang="zh-CN" sz="1600">
                <a:solidFill>
                  <a:schemeClr val="accent2">
                    <a:lumMod val="60000"/>
                    <a:lumOff val="40000"/>
                  </a:schemeClr>
                </a:solidFill>
              </a:rPr>
              <a:t>P</a:t>
            </a:r>
            <a:endParaRPr lang="en-US" altLang="zh-CN" sz="1600">
              <a:solidFill>
                <a:schemeClr val="accent2">
                  <a:lumMod val="60000"/>
                  <a:lumOff val="40000"/>
                </a:schemeClr>
              </a:solidFill>
            </a:endParaRPr>
          </a:p>
        </p:txBody>
      </p:sp>
      <p:sp>
        <p:nvSpPr>
          <p:cNvPr id="118" name="文本框 117"/>
          <p:cNvSpPr txBox="1"/>
          <p:nvPr/>
        </p:nvSpPr>
        <p:spPr>
          <a:xfrm>
            <a:off x="3436620" y="1638300"/>
            <a:ext cx="259715" cy="337185"/>
          </a:xfrm>
          <a:prstGeom prst="rect">
            <a:avLst/>
          </a:prstGeom>
          <a:noFill/>
        </p:spPr>
        <p:txBody>
          <a:bodyPr wrap="square" rtlCol="0">
            <a:spAutoFit/>
          </a:bodyPr>
          <a:lstStyle/>
          <a:p>
            <a:r>
              <a:rPr lang="en-US" altLang="zh-CN" sz="1600">
                <a:solidFill>
                  <a:schemeClr val="accent2">
                    <a:lumMod val="60000"/>
                    <a:lumOff val="40000"/>
                  </a:schemeClr>
                </a:solidFill>
              </a:rPr>
              <a:t>N</a:t>
            </a:r>
            <a:endParaRPr lang="en-US" altLang="zh-CN" sz="1600">
              <a:solidFill>
                <a:schemeClr val="accent2">
                  <a:lumMod val="60000"/>
                  <a:lumOff val="40000"/>
                </a:schemeClr>
              </a:solidFill>
            </a:endParaRPr>
          </a:p>
        </p:txBody>
      </p:sp>
      <p:sp>
        <p:nvSpPr>
          <p:cNvPr id="119" name="文本框 118"/>
          <p:cNvSpPr txBox="1"/>
          <p:nvPr/>
        </p:nvSpPr>
        <p:spPr>
          <a:xfrm>
            <a:off x="2264410" y="1842770"/>
            <a:ext cx="259715" cy="337185"/>
          </a:xfrm>
          <a:prstGeom prst="rect">
            <a:avLst/>
          </a:prstGeom>
          <a:noFill/>
        </p:spPr>
        <p:txBody>
          <a:bodyPr wrap="square" rtlCol="0">
            <a:spAutoFit/>
          </a:bodyPr>
          <a:lstStyle/>
          <a:p>
            <a:r>
              <a:rPr lang="en-US" altLang="zh-CN" sz="1600">
                <a:solidFill>
                  <a:schemeClr val="accent2">
                    <a:lumMod val="60000"/>
                    <a:lumOff val="40000"/>
                  </a:schemeClr>
                </a:solidFill>
              </a:rPr>
              <a:t>H</a:t>
            </a:r>
            <a:endParaRPr lang="en-US" altLang="zh-CN" sz="1600">
              <a:solidFill>
                <a:schemeClr val="accent2">
                  <a:lumMod val="60000"/>
                  <a:lumOff val="40000"/>
                </a:schemeClr>
              </a:solidFill>
            </a:endParaRPr>
          </a:p>
        </p:txBody>
      </p:sp>
      <p:sp>
        <p:nvSpPr>
          <p:cNvPr id="120" name="文本框 119"/>
          <p:cNvSpPr txBox="1"/>
          <p:nvPr/>
        </p:nvSpPr>
        <p:spPr>
          <a:xfrm>
            <a:off x="3747770" y="1516380"/>
            <a:ext cx="259715" cy="337185"/>
          </a:xfrm>
          <a:prstGeom prst="rect">
            <a:avLst/>
          </a:prstGeom>
          <a:noFill/>
        </p:spPr>
        <p:txBody>
          <a:bodyPr wrap="square" rtlCol="0">
            <a:spAutoFit/>
          </a:bodyPr>
          <a:lstStyle/>
          <a:p>
            <a:r>
              <a:rPr lang="en-US" altLang="zh-CN" sz="1600">
                <a:solidFill>
                  <a:schemeClr val="accent2">
                    <a:lumMod val="60000"/>
                    <a:lumOff val="40000"/>
                  </a:schemeClr>
                </a:solidFill>
              </a:rPr>
              <a:t>R</a:t>
            </a:r>
            <a:endParaRPr lang="en-US" altLang="zh-CN" sz="1600">
              <a:solidFill>
                <a:schemeClr val="accent2">
                  <a:lumMod val="60000"/>
                  <a:lumOff val="40000"/>
                </a:schemeClr>
              </a:solidFill>
            </a:endParaRPr>
          </a:p>
        </p:txBody>
      </p:sp>
      <p:pic>
        <p:nvPicPr>
          <p:cNvPr id="121" name="图片 120"/>
          <p:cNvPicPr>
            <a:picLocks noChangeAspect="1"/>
          </p:cNvPicPr>
          <p:nvPr/>
        </p:nvPicPr>
        <p:blipFill>
          <a:blip r:embed="rId3"/>
          <a:stretch>
            <a:fillRect/>
          </a:stretch>
        </p:blipFill>
        <p:spPr>
          <a:xfrm>
            <a:off x="6425710" y="895208"/>
            <a:ext cx="4419983" cy="3261643"/>
          </a:xfrm>
          <a:prstGeom prst="rect">
            <a:avLst/>
          </a:prstGeom>
        </p:spPr>
      </p:pic>
      <p:sp>
        <p:nvSpPr>
          <p:cNvPr id="174" name="椭圆 173"/>
          <p:cNvSpPr/>
          <p:nvPr/>
        </p:nvSpPr>
        <p:spPr>
          <a:xfrm>
            <a:off x="2065410" y="4855990"/>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5" name="椭圆 174"/>
          <p:cNvSpPr/>
          <p:nvPr/>
        </p:nvSpPr>
        <p:spPr>
          <a:xfrm>
            <a:off x="2690250" y="4855990"/>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6" name="椭圆 175"/>
          <p:cNvSpPr/>
          <p:nvPr/>
        </p:nvSpPr>
        <p:spPr>
          <a:xfrm>
            <a:off x="1997465" y="5191270"/>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7" name="椭圆 176"/>
          <p:cNvSpPr/>
          <p:nvPr/>
        </p:nvSpPr>
        <p:spPr>
          <a:xfrm>
            <a:off x="3935485" y="6539375"/>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78" name="椭圆 177"/>
          <p:cNvSpPr/>
          <p:nvPr/>
        </p:nvSpPr>
        <p:spPr>
          <a:xfrm>
            <a:off x="1520580" y="5387485"/>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0" name="椭圆 179"/>
          <p:cNvSpPr/>
          <p:nvPr/>
        </p:nvSpPr>
        <p:spPr>
          <a:xfrm>
            <a:off x="2191775" y="5631325"/>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1" name="椭圆 180"/>
          <p:cNvSpPr/>
          <p:nvPr/>
        </p:nvSpPr>
        <p:spPr>
          <a:xfrm>
            <a:off x="2380370" y="5002675"/>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2" name="椭圆 181"/>
          <p:cNvSpPr/>
          <p:nvPr/>
        </p:nvSpPr>
        <p:spPr>
          <a:xfrm>
            <a:off x="2497845" y="4711845"/>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3" name="椭圆 182"/>
          <p:cNvSpPr/>
          <p:nvPr/>
        </p:nvSpPr>
        <p:spPr>
          <a:xfrm>
            <a:off x="2690250" y="5155710"/>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5" name="椭圆 184"/>
          <p:cNvSpPr/>
          <p:nvPr/>
        </p:nvSpPr>
        <p:spPr>
          <a:xfrm>
            <a:off x="1664725" y="5047125"/>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6" name="椭圆 185"/>
          <p:cNvSpPr/>
          <p:nvPr/>
        </p:nvSpPr>
        <p:spPr>
          <a:xfrm>
            <a:off x="1808870" y="5531630"/>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7" name="椭圆 186"/>
          <p:cNvSpPr/>
          <p:nvPr/>
        </p:nvSpPr>
        <p:spPr>
          <a:xfrm>
            <a:off x="4658750" y="6240290"/>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8" name="椭圆 187"/>
          <p:cNvSpPr/>
          <p:nvPr/>
        </p:nvSpPr>
        <p:spPr>
          <a:xfrm>
            <a:off x="2913135" y="5005215"/>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89" name="椭圆 188"/>
          <p:cNvSpPr/>
          <p:nvPr/>
        </p:nvSpPr>
        <p:spPr>
          <a:xfrm>
            <a:off x="2353700" y="5355100"/>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0" name="椭圆 189"/>
          <p:cNvSpPr/>
          <p:nvPr/>
        </p:nvSpPr>
        <p:spPr>
          <a:xfrm>
            <a:off x="3318900" y="5191270"/>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1" name="椭圆 190"/>
          <p:cNvSpPr/>
          <p:nvPr/>
        </p:nvSpPr>
        <p:spPr>
          <a:xfrm>
            <a:off x="2816615" y="5531630"/>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2" name="椭圆 191"/>
          <p:cNvSpPr/>
          <p:nvPr/>
        </p:nvSpPr>
        <p:spPr>
          <a:xfrm>
            <a:off x="2641990" y="5846590"/>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3" name="椭圆 192"/>
          <p:cNvSpPr/>
          <p:nvPr/>
        </p:nvSpPr>
        <p:spPr>
          <a:xfrm>
            <a:off x="3101730" y="6629545"/>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4" name="椭圆 193"/>
          <p:cNvSpPr/>
          <p:nvPr/>
        </p:nvSpPr>
        <p:spPr>
          <a:xfrm>
            <a:off x="2497845" y="6629545"/>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5" name="椭圆 194"/>
          <p:cNvSpPr/>
          <p:nvPr/>
        </p:nvSpPr>
        <p:spPr>
          <a:xfrm>
            <a:off x="1997465" y="6534295"/>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sp>
        <p:nvSpPr>
          <p:cNvPr id="196" name="椭圆 195"/>
          <p:cNvSpPr/>
          <p:nvPr/>
        </p:nvSpPr>
        <p:spPr>
          <a:xfrm>
            <a:off x="3028070" y="5335415"/>
            <a:ext cx="144000" cy="144000"/>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zh-CN" altLang="en-US"/>
          </a:p>
        </p:txBody>
      </p:sp>
      <p:pic>
        <p:nvPicPr>
          <p:cNvPr id="197" name="图片 19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935072" y="4906616"/>
            <a:ext cx="1376696" cy="1538027"/>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椭圆 33"/>
          <p:cNvSpPr/>
          <p:nvPr/>
        </p:nvSpPr>
        <p:spPr>
          <a:xfrm>
            <a:off x="6350294" y="1364236"/>
            <a:ext cx="421753" cy="2428159"/>
          </a:xfrm>
          <a:prstGeom prst="ellipse">
            <a:avLst/>
          </a:prstGeom>
        </p:spPr>
        <p:style>
          <a:lnRef idx="2">
            <a:schemeClr val="accent4">
              <a:shade val="50000"/>
            </a:schemeClr>
          </a:lnRef>
          <a:fillRef idx="1">
            <a:schemeClr val="accent4"/>
          </a:fillRef>
          <a:effectRef idx="0">
            <a:schemeClr val="accent4"/>
          </a:effectRef>
          <a:fontRef idx="minor">
            <a:schemeClr val="lt1"/>
          </a:fontRef>
        </p:style>
        <p:txBody>
          <a:bodyPr vert="eaVert" rtlCol="0" anchor="ctr"/>
          <a:lstStyle/>
          <a:p>
            <a:pPr algn="ctr"/>
            <a:r>
              <a:rPr lang="en-US" altLang="zh-CN" sz="1400" dirty="0">
                <a:solidFill>
                  <a:schemeClr val="tx1"/>
                </a:solidFill>
                <a:latin typeface="微软雅黑" panose="020B0503020204020204" pitchFamily="34" charset="-122"/>
                <a:ea typeface="微软雅黑" panose="020B0503020204020204" pitchFamily="34" charset="-122"/>
              </a:rPr>
              <a:t>Bend Sensor</a:t>
            </a:r>
            <a:endParaRPr lang="zh-CN" altLang="en-US" sz="1400" dirty="0">
              <a:solidFill>
                <a:schemeClr val="tx1"/>
              </a:solidFill>
              <a:latin typeface="微软雅黑" panose="020B0503020204020204" pitchFamily="34" charset="-122"/>
              <a:ea typeface="微软雅黑" panose="020B0503020204020204" pitchFamily="34" charset="-122"/>
            </a:endParaRPr>
          </a:p>
        </p:txBody>
      </p:sp>
      <p:cxnSp>
        <p:nvCxnSpPr>
          <p:cNvPr id="35" name="直接箭头连接符 34"/>
          <p:cNvCxnSpPr>
            <a:stCxn id="34" idx="2"/>
            <a:endCxn id="36" idx="3"/>
          </p:cNvCxnSpPr>
          <p:nvPr/>
        </p:nvCxnSpPr>
        <p:spPr>
          <a:xfrm flipH="1" flipV="1">
            <a:off x="6146276" y="1550201"/>
            <a:ext cx="204018" cy="102811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36" name="圆角矩形 3"/>
          <p:cNvSpPr/>
          <p:nvPr/>
        </p:nvSpPr>
        <p:spPr>
          <a:xfrm>
            <a:off x="4657546" y="1319991"/>
            <a:ext cx="1488730" cy="460420"/>
          </a:xfrm>
          <a:prstGeom prst="roundRect">
            <a:avLst/>
          </a:prstGeom>
          <a:solidFill>
            <a:schemeClr val="accent5">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Initial</a:t>
            </a:r>
            <a:r>
              <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Calibration</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8" name="圆角矩形 5"/>
          <p:cNvSpPr/>
          <p:nvPr/>
        </p:nvSpPr>
        <p:spPr>
          <a:xfrm>
            <a:off x="2632092" y="1383334"/>
            <a:ext cx="1677660" cy="425527"/>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Mediapipe</a:t>
            </a:r>
            <a:endParaRPr lang="zh-CN" altLang="en-US" sz="12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39" name="椭圆 38"/>
          <p:cNvSpPr/>
          <p:nvPr/>
        </p:nvSpPr>
        <p:spPr>
          <a:xfrm>
            <a:off x="2055544" y="1091415"/>
            <a:ext cx="393937" cy="2480285"/>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vert="eaVert"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Gesture image</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0" name="直接箭头连接符 39"/>
          <p:cNvCxnSpPr>
            <a:stCxn id="39" idx="6"/>
            <a:endCxn id="44" idx="1"/>
          </p:cNvCxnSpPr>
          <p:nvPr/>
        </p:nvCxnSpPr>
        <p:spPr>
          <a:xfrm>
            <a:off x="2449481" y="2331558"/>
            <a:ext cx="150448" cy="0"/>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41" name="圆角矩形 8"/>
          <p:cNvSpPr/>
          <p:nvPr/>
        </p:nvSpPr>
        <p:spPr>
          <a:xfrm>
            <a:off x="1782832" y="852049"/>
            <a:ext cx="2687249" cy="3305898"/>
          </a:xfrm>
          <a:prstGeom prst="roundRect">
            <a:avLst/>
          </a:prstGeom>
          <a:noFill/>
          <a:ln w="28575"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1782832" y="843036"/>
            <a:ext cx="2681745" cy="584775"/>
          </a:xfrm>
          <a:prstGeom prst="rect">
            <a:avLst/>
          </a:prstGeom>
          <a:noFill/>
        </p:spPr>
        <p:txBody>
          <a:bodyPr wrap="square" rtlCol="0">
            <a:spAutoFit/>
          </a:bodyP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Cross-source dataset construction</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3" name="直接箭头连接符 42"/>
          <p:cNvCxnSpPr>
            <a:stCxn id="38" idx="2"/>
            <a:endCxn id="44" idx="0"/>
          </p:cNvCxnSpPr>
          <p:nvPr/>
        </p:nvCxnSpPr>
        <p:spPr>
          <a:xfrm>
            <a:off x="3470922" y="1808861"/>
            <a:ext cx="0" cy="217343"/>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44" name="圆角矩形 12"/>
          <p:cNvSpPr/>
          <p:nvPr/>
        </p:nvSpPr>
        <p:spPr>
          <a:xfrm>
            <a:off x="2599929" y="2026204"/>
            <a:ext cx="1741986" cy="610708"/>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3D </a:t>
            </a:r>
            <a:r>
              <a:rPr lang="en-US" altLang="zh-CN" sz="1600" dirty="0" err="1">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Coordiante</a:t>
            </a: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 Transformation</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5" name="直接箭头连接符 44"/>
          <p:cNvCxnSpPr>
            <a:stCxn id="44" idx="2"/>
            <a:endCxn id="46" idx="0"/>
          </p:cNvCxnSpPr>
          <p:nvPr/>
        </p:nvCxnSpPr>
        <p:spPr>
          <a:xfrm>
            <a:off x="3470922" y="2636912"/>
            <a:ext cx="0" cy="22254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46" name="圆角矩形 17"/>
          <p:cNvSpPr/>
          <p:nvPr/>
        </p:nvSpPr>
        <p:spPr>
          <a:xfrm>
            <a:off x="2632092" y="2859457"/>
            <a:ext cx="1677660" cy="425527"/>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Angle Calculation</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47" name="直接箭头连接符 46"/>
          <p:cNvCxnSpPr>
            <a:stCxn id="46" idx="2"/>
            <a:endCxn id="48" idx="0"/>
          </p:cNvCxnSpPr>
          <p:nvPr/>
        </p:nvCxnSpPr>
        <p:spPr>
          <a:xfrm>
            <a:off x="3470922" y="3284984"/>
            <a:ext cx="0" cy="22254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48" name="圆角矩形 19"/>
          <p:cNvSpPr/>
          <p:nvPr/>
        </p:nvSpPr>
        <p:spPr>
          <a:xfrm>
            <a:off x="2632092" y="3507529"/>
            <a:ext cx="1677660" cy="425527"/>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Feature Extraction</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2" name="圆角矩形 29"/>
          <p:cNvSpPr/>
          <p:nvPr/>
        </p:nvSpPr>
        <p:spPr>
          <a:xfrm>
            <a:off x="4570462" y="839874"/>
            <a:ext cx="2381225" cy="3841878"/>
          </a:xfrm>
          <a:prstGeom prst="roundRect">
            <a:avLst/>
          </a:prstGeom>
          <a:noFill/>
          <a:ln w="28575"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4574505" y="908720"/>
            <a:ext cx="2373759" cy="338554"/>
          </a:xfrm>
          <a:prstGeom prst="rect">
            <a:avLst/>
          </a:prstGeom>
          <a:noFill/>
        </p:spPr>
        <p:txBody>
          <a:bodyPr wrap="square" rtlCol="0">
            <a:spAutoFit/>
          </a:bodyPr>
          <a:lstStyle/>
          <a:p>
            <a:pPr algn="ctr"/>
            <a:r>
              <a:rPr lang="en-US" altLang="zh-CN" sz="1600" b="1" dirty="0">
                <a:latin typeface="Times New Roman" panose="02020603050405020304" pitchFamily="18" charset="0"/>
                <a:ea typeface="微软雅黑" panose="020B0503020204020204" pitchFamily="34" charset="-122"/>
                <a:cs typeface="Times New Roman" panose="02020603050405020304" pitchFamily="18" charset="0"/>
              </a:rPr>
              <a:t>Sensor Data Conversion</a:t>
            </a:r>
            <a:endParaRPr lang="zh-CN" altLang="en-US" sz="1600"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55" name="圆角矩形 32"/>
          <p:cNvSpPr/>
          <p:nvPr/>
        </p:nvSpPr>
        <p:spPr>
          <a:xfrm>
            <a:off x="4660298" y="1952057"/>
            <a:ext cx="1483226" cy="460420"/>
          </a:xfrm>
          <a:prstGeom prst="roundRect">
            <a:avLst/>
          </a:prstGeom>
          <a:solidFill>
            <a:schemeClr val="accent5">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Curvature Conversion</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6" name="直接箭头连接符 55"/>
          <p:cNvCxnSpPr/>
          <p:nvPr/>
        </p:nvCxnSpPr>
        <p:spPr>
          <a:xfrm>
            <a:off x="5400535" y="1780411"/>
            <a:ext cx="2694" cy="171646"/>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57" name="圆角矩形 34"/>
          <p:cNvSpPr/>
          <p:nvPr/>
        </p:nvSpPr>
        <p:spPr>
          <a:xfrm>
            <a:off x="4660298" y="2584123"/>
            <a:ext cx="1483226" cy="460420"/>
          </a:xfrm>
          <a:prstGeom prst="roundRect">
            <a:avLst/>
          </a:prstGeom>
          <a:solidFill>
            <a:schemeClr val="accent5">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State Machine</a:t>
            </a:r>
            <a:endPar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58" name="直接箭头连接符 57"/>
          <p:cNvCxnSpPr>
            <a:stCxn id="55" idx="2"/>
            <a:endCxn id="57" idx="0"/>
          </p:cNvCxnSpPr>
          <p:nvPr/>
        </p:nvCxnSpPr>
        <p:spPr>
          <a:xfrm>
            <a:off x="5401911" y="2412477"/>
            <a:ext cx="0" cy="171646"/>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59" name="直接箭头连接符 58"/>
          <p:cNvCxnSpPr>
            <a:stCxn id="57" idx="2"/>
            <a:endCxn id="60" idx="0"/>
          </p:cNvCxnSpPr>
          <p:nvPr/>
        </p:nvCxnSpPr>
        <p:spPr>
          <a:xfrm>
            <a:off x="5401911" y="3044543"/>
            <a:ext cx="0" cy="171646"/>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60" name="圆角矩形 37"/>
          <p:cNvSpPr/>
          <p:nvPr/>
        </p:nvSpPr>
        <p:spPr>
          <a:xfrm>
            <a:off x="4660298" y="3216189"/>
            <a:ext cx="1483226" cy="460478"/>
          </a:xfrm>
          <a:prstGeom prst="roundRect">
            <a:avLst/>
          </a:prstGeom>
          <a:solidFill>
            <a:schemeClr val="accent5">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Feature Extraction</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1" name="圆角矩形 38"/>
          <p:cNvSpPr/>
          <p:nvPr/>
        </p:nvSpPr>
        <p:spPr>
          <a:xfrm>
            <a:off x="1782833" y="4221088"/>
            <a:ext cx="2665598" cy="1260950"/>
          </a:xfrm>
          <a:prstGeom prst="roundRect">
            <a:avLst/>
          </a:prstGeom>
          <a:noFill/>
          <a:ln w="28575"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39"/>
          <p:cNvSpPr/>
          <p:nvPr/>
        </p:nvSpPr>
        <p:spPr>
          <a:xfrm>
            <a:off x="2214685" y="4365104"/>
            <a:ext cx="1984935" cy="344743"/>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Model Training</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4" name="圆角矩形 41"/>
          <p:cNvSpPr/>
          <p:nvPr/>
        </p:nvSpPr>
        <p:spPr>
          <a:xfrm>
            <a:off x="2247422" y="4869160"/>
            <a:ext cx="1952198" cy="491640"/>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Parameter optimization</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65" name="直接箭头连接符 64"/>
          <p:cNvCxnSpPr>
            <a:stCxn id="60" idx="2"/>
            <a:endCxn id="69" idx="0"/>
          </p:cNvCxnSpPr>
          <p:nvPr/>
        </p:nvCxnSpPr>
        <p:spPr>
          <a:xfrm>
            <a:off x="5401911" y="3676667"/>
            <a:ext cx="860358" cy="20446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64" idx="3"/>
            <a:endCxn id="68" idx="3"/>
          </p:cNvCxnSpPr>
          <p:nvPr/>
        </p:nvCxnSpPr>
        <p:spPr>
          <a:xfrm>
            <a:off x="4199620" y="5114980"/>
            <a:ext cx="411837" cy="12207"/>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68" name="六边形 67"/>
          <p:cNvSpPr/>
          <p:nvPr/>
        </p:nvSpPr>
        <p:spPr>
          <a:xfrm>
            <a:off x="4611457" y="4845857"/>
            <a:ext cx="1507529" cy="562659"/>
          </a:xfrm>
          <a:prstGeom prst="hexagon">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Recognize Model</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69" name="圆角矩形 46"/>
          <p:cNvSpPr/>
          <p:nvPr/>
        </p:nvSpPr>
        <p:spPr>
          <a:xfrm>
            <a:off x="5761075" y="3881132"/>
            <a:ext cx="1002387" cy="460478"/>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Test Data</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70" name="圆角矩形 47"/>
          <p:cNvSpPr/>
          <p:nvPr/>
        </p:nvSpPr>
        <p:spPr>
          <a:xfrm>
            <a:off x="4665848" y="3884121"/>
            <a:ext cx="1002387" cy="460478"/>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User Data</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71" name="直接箭头连接符 70"/>
          <p:cNvCxnSpPr>
            <a:stCxn id="60" idx="2"/>
            <a:endCxn id="70" idx="0"/>
          </p:cNvCxnSpPr>
          <p:nvPr/>
        </p:nvCxnSpPr>
        <p:spPr>
          <a:xfrm flipH="1">
            <a:off x="5167042" y="3676667"/>
            <a:ext cx="234869" cy="207454"/>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72" name="直接箭头连接符 71"/>
          <p:cNvCxnSpPr>
            <a:stCxn id="70" idx="2"/>
          </p:cNvCxnSpPr>
          <p:nvPr/>
        </p:nvCxnSpPr>
        <p:spPr>
          <a:xfrm>
            <a:off x="5167042" y="4344599"/>
            <a:ext cx="7733" cy="500415"/>
          </a:xfrm>
          <a:prstGeom prst="straightConnector1">
            <a:avLst/>
          </a:prstGeom>
          <a:ln w="38100">
            <a:solidFill>
              <a:srgbClr val="F57365"/>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73" name="肘形连接符 51"/>
          <p:cNvCxnSpPr>
            <a:endCxn id="61" idx="2"/>
          </p:cNvCxnSpPr>
          <p:nvPr/>
        </p:nvCxnSpPr>
        <p:spPr>
          <a:xfrm rot="10800000" flipV="1">
            <a:off x="3115633" y="4524526"/>
            <a:ext cx="3205997" cy="957512"/>
          </a:xfrm>
          <a:prstGeom prst="bentConnector4">
            <a:avLst>
              <a:gd name="adj1" fmla="val 128"/>
              <a:gd name="adj2" fmla="val 123874"/>
            </a:avLst>
          </a:prstGeom>
          <a:ln>
            <a:solidFill>
              <a:srgbClr val="F8D158"/>
            </a:solidFill>
            <a:tailEnd type="arrow" w="med" len="med"/>
          </a:ln>
        </p:spPr>
        <p:style>
          <a:lnRef idx="2">
            <a:schemeClr val="accent1"/>
          </a:lnRef>
          <a:fillRef idx="0">
            <a:schemeClr val="accent1"/>
          </a:fillRef>
          <a:effectRef idx="1">
            <a:schemeClr val="accent1"/>
          </a:effectRef>
          <a:fontRef idx="minor">
            <a:schemeClr val="tx1"/>
          </a:fontRef>
        </p:style>
      </p:cxnSp>
      <p:cxnSp>
        <p:nvCxnSpPr>
          <p:cNvPr id="74" name="直接箭头连接符 73"/>
          <p:cNvCxnSpPr>
            <a:stCxn id="68" idx="0"/>
            <a:endCxn id="75" idx="2"/>
          </p:cNvCxnSpPr>
          <p:nvPr/>
        </p:nvCxnSpPr>
        <p:spPr>
          <a:xfrm>
            <a:off x="6118986" y="5127187"/>
            <a:ext cx="365670" cy="3404"/>
          </a:xfrm>
          <a:prstGeom prst="straightConnector1">
            <a:avLst/>
          </a:prstGeom>
          <a:ln>
            <a:tailEnd type="arrow" w="med" len="med"/>
          </a:ln>
        </p:spPr>
        <p:style>
          <a:lnRef idx="3">
            <a:schemeClr val="accent2"/>
          </a:lnRef>
          <a:fillRef idx="0">
            <a:schemeClr val="accent2"/>
          </a:fillRef>
          <a:effectRef idx="2">
            <a:schemeClr val="accent2"/>
          </a:effectRef>
          <a:fontRef idx="minor">
            <a:schemeClr val="tx1"/>
          </a:fontRef>
        </p:style>
      </p:cxnSp>
      <p:sp>
        <p:nvSpPr>
          <p:cNvPr id="75" name="椭圆 74"/>
          <p:cNvSpPr/>
          <p:nvPr/>
        </p:nvSpPr>
        <p:spPr>
          <a:xfrm>
            <a:off x="6484656" y="4780953"/>
            <a:ext cx="1063749" cy="699275"/>
          </a:xfrm>
          <a:prstGeom prst="ellipse">
            <a:avLst/>
          </a:prstGeom>
          <a:ln>
            <a:solidFill>
              <a:schemeClr val="bg1">
                <a:lumMod val="8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Result</a:t>
            </a:r>
            <a:endParaRPr lang="zh-CN" altLang="en-US" sz="16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cxnSp>
        <p:nvCxnSpPr>
          <p:cNvPr id="179" name="直接箭头连接符 178"/>
          <p:cNvCxnSpPr/>
          <p:nvPr/>
        </p:nvCxnSpPr>
        <p:spPr>
          <a:xfrm flipH="1">
            <a:off x="3346190" y="4725144"/>
            <a:ext cx="1" cy="181145"/>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184" name="直接箭头连接符 183"/>
          <p:cNvCxnSpPr/>
          <p:nvPr/>
        </p:nvCxnSpPr>
        <p:spPr>
          <a:xfrm flipH="1">
            <a:off x="3470923" y="4011787"/>
            <a:ext cx="1" cy="497741"/>
          </a:xfrm>
          <a:prstGeom prst="straightConnector1">
            <a:avLst/>
          </a:prstGeom>
          <a:ln w="38100">
            <a:solidFill>
              <a:srgbClr val="F57365"/>
            </a:solidFill>
            <a:tailEnd type="arrow" w="med" len="med"/>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86"/>
          <p:cNvSpPr/>
          <p:nvPr/>
        </p:nvSpPr>
        <p:spPr>
          <a:xfrm flipH="1">
            <a:off x="5864430" y="1802167"/>
            <a:ext cx="582295" cy="582295"/>
          </a:xfrm>
          <a:prstGeom prst="ellipse">
            <a:avLst/>
          </a:prstGeom>
          <a:noFill/>
          <a:ln w="28575" cmpd="sng">
            <a:solidFill>
              <a:schemeClr val="tx1">
                <a:lumMod val="50000"/>
                <a:lumOff val="50000"/>
              </a:schemeClr>
            </a:solidFill>
            <a:prstDash val="solid"/>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椭圆 48"/>
          <p:cNvSpPr/>
          <p:nvPr/>
        </p:nvSpPr>
        <p:spPr>
          <a:xfrm>
            <a:off x="2405381" y="1802167"/>
            <a:ext cx="582295" cy="582295"/>
          </a:xfrm>
          <a:prstGeom prst="ellipse">
            <a:avLst/>
          </a:prstGeom>
          <a:noFill/>
          <a:ln w="28575" cmpd="sng">
            <a:solidFill>
              <a:schemeClr val="tx1">
                <a:lumMod val="50000"/>
                <a:lumOff val="50000"/>
              </a:schemeClr>
            </a:solidFill>
            <a:prstDash val="solid"/>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箭头连接符 78"/>
          <p:cNvCxnSpPr/>
          <p:nvPr/>
        </p:nvCxnSpPr>
        <p:spPr>
          <a:xfrm flipH="1">
            <a:off x="2480054" y="1833480"/>
            <a:ext cx="85725" cy="49530"/>
          </a:xfrm>
          <a:prstGeom prst="straightConnector1">
            <a:avLst/>
          </a:prstGeom>
          <a:ln w="28575" cmpd="sng">
            <a:solidFill>
              <a:schemeClr val="tx1">
                <a:lumMod val="50000"/>
                <a:lumOff val="50000"/>
              </a:schemeClr>
            </a:solidFill>
            <a:prstDash val="solid"/>
            <a:tailEnd type="arrow"/>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graphicFrame>
        <p:nvGraphicFramePr>
          <p:cNvPr id="80" name="对象 79">
            <a:hlinkClick r:id="" action="ppaction://ole?verb=0"/>
          </p:cNvPr>
          <p:cNvGraphicFramePr>
            <a:graphicFrameLocks noChangeAspect="1"/>
          </p:cNvGraphicFramePr>
          <p:nvPr/>
        </p:nvGraphicFramePr>
        <p:xfrm>
          <a:off x="4076325" y="2088904"/>
          <a:ext cx="582295" cy="300355"/>
        </p:xfrm>
        <a:graphic>
          <a:graphicData uri="http://schemas.openxmlformats.org/presentationml/2006/ole">
            <mc:AlternateContent xmlns:mc="http://schemas.openxmlformats.org/markup-compatibility/2006">
              <mc:Choice xmlns:v="urn:schemas-microsoft-com:vml" Requires="v">
                <p:oleObj spid="_x0000_s4099" name="" r:id="rId1" imgW="393700" imgH="203200" progId="Equation.KSEE3">
                  <p:embed/>
                </p:oleObj>
              </mc:Choice>
              <mc:Fallback>
                <p:oleObj name="" r:id="rId1" imgW="393700" imgH="203200" progId="Equation.KSEE3">
                  <p:embed/>
                  <p:pic>
                    <p:nvPicPr>
                      <p:cNvPr id="0" name="对象 79">
                        <a:hlinkClick r:id="" action="ppaction://ole?verb=0"/>
                      </p:cNvPr>
                      <p:cNvPicPr/>
                      <p:nvPr/>
                    </p:nvPicPr>
                    <p:blipFill>
                      <a:blip r:embed="rId2"/>
                      <a:stretch>
                        <a:fillRect/>
                      </a:stretch>
                    </p:blipFill>
                    <p:spPr>
                      <a:xfrm>
                        <a:off x="4076325" y="2088904"/>
                        <a:ext cx="582295" cy="300355"/>
                      </a:xfrm>
                      <a:prstGeom prst="rect">
                        <a:avLst/>
                      </a:prstGeom>
                    </p:spPr>
                  </p:pic>
                </p:oleObj>
              </mc:Fallback>
            </mc:AlternateContent>
          </a:graphicData>
        </a:graphic>
      </p:graphicFrame>
      <p:graphicFrame>
        <p:nvGraphicFramePr>
          <p:cNvPr id="81" name="对象 80">
            <a:hlinkClick r:id="" action="ppaction://ole?verb=0"/>
          </p:cNvPr>
          <p:cNvGraphicFramePr>
            <a:graphicFrameLocks noChangeAspect="1"/>
          </p:cNvGraphicFramePr>
          <p:nvPr/>
        </p:nvGraphicFramePr>
        <p:xfrm>
          <a:off x="4076325" y="2631762"/>
          <a:ext cx="582295" cy="300355"/>
        </p:xfrm>
        <a:graphic>
          <a:graphicData uri="http://schemas.openxmlformats.org/presentationml/2006/ole">
            <mc:AlternateContent xmlns:mc="http://schemas.openxmlformats.org/markup-compatibility/2006">
              <mc:Choice xmlns:v="urn:schemas-microsoft-com:vml" Requires="v">
                <p:oleObj spid="_x0000_s2" name="" r:id="rId3" imgW="393700" imgH="203200" progId="Equation.KSEE3">
                  <p:embed/>
                </p:oleObj>
              </mc:Choice>
              <mc:Fallback>
                <p:oleObj name="" r:id="rId3" imgW="393700" imgH="203200" progId="Equation.KSEE3">
                  <p:embed/>
                  <p:pic>
                    <p:nvPicPr>
                      <p:cNvPr id="0" name="对象 80">
                        <a:hlinkClick r:id="" action="ppaction://ole?verb=0"/>
                      </p:cNvPr>
                      <p:cNvPicPr/>
                      <p:nvPr/>
                    </p:nvPicPr>
                    <p:blipFill>
                      <a:blip r:embed="rId4"/>
                      <a:stretch>
                        <a:fillRect/>
                      </a:stretch>
                    </p:blipFill>
                    <p:spPr>
                      <a:xfrm>
                        <a:off x="4076325" y="2631762"/>
                        <a:ext cx="582295" cy="300355"/>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82" name="对象 81">
                <a:hlinkClick r:id="" action="ppaction://ole?verb=0"/>
              </p:cNvPr>
              <p:cNvSpPr txBox="1"/>
              <p:nvPr/>
            </p:nvSpPr>
            <p:spPr>
              <a:xfrm>
                <a:off x="5771492" y="1383837"/>
                <a:ext cx="768169" cy="354571"/>
              </a:xfrm>
              <a:prstGeom prst="rect">
                <a:avLst/>
              </a:prstGeom>
              <a:effectLst>
                <a:outerShdw blurRad="50800" dist="38100" dir="5400000" algn="t" rotWithShape="0">
                  <a:prstClr val="black">
                    <a:alpha val="40000"/>
                  </a:prstClr>
                </a:outerShdw>
              </a:effectLst>
              <a:scene3d>
                <a:camera prst="orthographicFront"/>
                <a:lightRig rig="threePt" dir="t"/>
              </a:scene3d>
              <a:sp3d>
                <a:bevelT prst="relaxedInset"/>
              </a:sp3d>
            </p:spPr>
            <p:txBody>
              <a:bodyPr>
                <a:normAutofit fontScale="92500"/>
              </a:bodyPr>
              <a:lstStyle/>
              <a:p>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𝑆</m:t>
                      </m:r>
                      <m:r>
                        <a:rPr lang="en-US" altLang="zh-CN" b="0" i="1" smtClean="0">
                          <a:solidFill>
                            <a:srgbClr val="000000"/>
                          </a:solidFill>
                          <a:latin typeface="Cambria Math" panose="02040503050406030204" pitchFamily="18" charset="0"/>
                        </a:rPr>
                        <m:t>&gt;</m:t>
                      </m:r>
                      <m:r>
                        <a:rPr lang="zh-CN" altLang="en-US" i="1" smtClean="0">
                          <a:solidFill>
                            <a:srgbClr val="000000"/>
                          </a:solidFill>
                          <a:latin typeface="Cambria Math" panose="02040503050406030204" pitchFamily="18" charset="0"/>
                        </a:rPr>
                        <m:t>𝛽</m:t>
                      </m:r>
                    </m:oMath>
                  </m:oMathPara>
                </a14:m>
                <a:endParaRPr lang="zh-CN" altLang="en-US" dirty="0"/>
              </a:p>
            </p:txBody>
          </p:sp>
        </mc:Choice>
        <mc:Fallback>
          <p:sp>
            <p:nvSpPr>
              <p:cNvPr id="82" name="对象 81">
                <a:hlinkClick r:id="" action="ppaction://ole?verb=0"/>
              </p:cNvPr>
              <p:cNvSpPr txBox="1">
                <a:spLocks noRot="1" noChangeAspect="1" noMove="1" noResize="1" noEditPoints="1" noAdjustHandles="1" noChangeArrowheads="1" noChangeShapeType="1" noTextEdit="1"/>
              </p:cNvSpPr>
              <p:nvPr/>
            </p:nvSpPr>
            <p:spPr>
              <a:xfrm>
                <a:off x="5771492" y="1383837"/>
                <a:ext cx="768169" cy="354571"/>
              </a:xfrm>
              <a:prstGeom prst="rect">
                <a:avLst/>
              </a:prstGeom>
              <a:blipFill rotWithShape="1">
                <a:blip r:embed="rId5"/>
                <a:stretch>
                  <a:fillRect l="-5618" t="-1481" r="-5565" b="-22807"/>
                </a:stretch>
              </a:blipFill>
              <a:effectLst>
                <a:outerShdw blurRad="50800" dist="38100" dir="5400000" algn="t" rotWithShape="0">
                  <a:prstClr val="black">
                    <a:alpha val="40000"/>
                  </a:prstClr>
                </a:outerShdw>
              </a:effectLst>
              <a:scene3d>
                <a:camera prst="orthographicFront"/>
                <a:lightRig rig="threePt" dir="t"/>
              </a:scene3d>
              <a:sp3d>
                <a:bevelT prst="relaxedInset"/>
              </a:sp3d>
            </p:spPr>
            <p:txBody>
              <a:bodyPr/>
              <a:lstStyle/>
              <a:p>
                <a:r>
                  <a:rPr lang="zh-CN" altLang="en-US">
                    <a:noFill/>
                  </a:rPr>
                  <a:t> </a:t>
                </a:r>
              </a:p>
            </p:txBody>
          </p:sp>
        </mc:Fallback>
      </mc:AlternateContent>
      <p:sp>
        <p:nvSpPr>
          <p:cNvPr id="85" name="椭圆 84"/>
          <p:cNvSpPr/>
          <p:nvPr/>
        </p:nvSpPr>
        <p:spPr>
          <a:xfrm>
            <a:off x="2696529" y="2029219"/>
            <a:ext cx="838200" cy="838800"/>
          </a:xfrm>
          <a:prstGeom prst="ellipse">
            <a:avLst/>
          </a:prstGeom>
          <a:ln>
            <a:solidFill>
              <a:schemeClr val="bg1">
                <a:lumMod val="85000"/>
              </a:schemeClr>
            </a:solidFill>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tx1"/>
                </a:solidFill>
                <a:latin typeface="+mn-ea"/>
              </a:rPr>
              <a:t>状态为</a:t>
            </a:r>
            <a:r>
              <a:rPr lang="en-US" altLang="zh-CN" sz="1400" b="1" dirty="0">
                <a:solidFill>
                  <a:schemeClr val="tx1"/>
                </a:solidFill>
                <a:latin typeface="+mn-ea"/>
              </a:rPr>
              <a:t>0</a:t>
            </a:r>
            <a:endParaRPr lang="zh-CN" altLang="en-US" sz="1400" b="1" dirty="0">
              <a:solidFill>
                <a:schemeClr val="tx1"/>
              </a:solidFill>
              <a:latin typeface="+mn-ea"/>
            </a:endParaRPr>
          </a:p>
        </p:txBody>
      </p:sp>
      <p:sp>
        <p:nvSpPr>
          <p:cNvPr id="86" name="椭圆 85"/>
          <p:cNvSpPr/>
          <p:nvPr/>
        </p:nvSpPr>
        <p:spPr>
          <a:xfrm flipH="1">
            <a:off x="5211225" y="2029219"/>
            <a:ext cx="838200" cy="838800"/>
          </a:xfrm>
          <a:prstGeom prst="ellipse">
            <a:avLst/>
          </a:prstGeom>
          <a:ln>
            <a:solidFill>
              <a:schemeClr val="bg1">
                <a:lumMod val="85000"/>
              </a:schemeClr>
            </a:solidFill>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tx1"/>
                </a:solidFill>
                <a:latin typeface="+mn-ea"/>
              </a:rPr>
              <a:t>状态为</a:t>
            </a:r>
            <a:r>
              <a:rPr lang="en-US" altLang="zh-CN" sz="1400" b="1" dirty="0">
                <a:solidFill>
                  <a:schemeClr val="tx1"/>
                </a:solidFill>
                <a:latin typeface="+mn-ea"/>
              </a:rPr>
              <a:t>1</a:t>
            </a:r>
            <a:endParaRPr lang="zh-CN" altLang="en-US" sz="1400" b="1" dirty="0">
              <a:solidFill>
                <a:schemeClr val="tx1"/>
              </a:solidFill>
              <a:latin typeface="+mn-ea"/>
            </a:endParaRPr>
          </a:p>
        </p:txBody>
      </p:sp>
      <p:grpSp>
        <p:nvGrpSpPr>
          <p:cNvPr id="8" name="组合 7"/>
          <p:cNvGrpSpPr/>
          <p:nvPr/>
        </p:nvGrpSpPr>
        <p:grpSpPr>
          <a:xfrm>
            <a:off x="3653522" y="2343478"/>
            <a:ext cx="1438910" cy="288031"/>
            <a:chOff x="3307536" y="5671395"/>
            <a:chExt cx="1438910" cy="288031"/>
          </a:xfrm>
          <a:effectLst>
            <a:outerShdw blurRad="50800" dist="38100" dir="5400000" algn="t" rotWithShape="0">
              <a:prstClr val="black">
                <a:alpha val="40000"/>
              </a:prstClr>
            </a:outerShdw>
          </a:effectLst>
        </p:grpSpPr>
        <p:sp>
          <p:nvSpPr>
            <p:cNvPr id="76" name="右箭头 6"/>
            <p:cNvSpPr/>
            <p:nvPr/>
          </p:nvSpPr>
          <p:spPr>
            <a:xfrm>
              <a:off x="3307536" y="5671395"/>
              <a:ext cx="1438910" cy="52972"/>
            </a:xfrm>
            <a:prstGeom prst="rightArrow">
              <a:avLst>
                <a:gd name="adj1" fmla="val 49726"/>
                <a:gd name="adj2" fmla="val 175956"/>
              </a:avLst>
            </a:prstGeom>
            <a:solidFill>
              <a:schemeClr val="bg1"/>
            </a:solidFill>
            <a:ln w="28575" cmpd="sng">
              <a:solidFill>
                <a:schemeClr val="accent2">
                  <a:lumMod val="75000"/>
                  <a:alpha val="6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6"/>
            <p:cNvSpPr/>
            <p:nvPr/>
          </p:nvSpPr>
          <p:spPr>
            <a:xfrm rot="10800000">
              <a:off x="3307536" y="5906454"/>
              <a:ext cx="1438910" cy="52972"/>
            </a:xfrm>
            <a:prstGeom prst="rightArrow">
              <a:avLst>
                <a:gd name="adj1" fmla="val 49726"/>
                <a:gd name="adj2" fmla="val 175956"/>
              </a:avLst>
            </a:prstGeom>
            <a:solidFill>
              <a:schemeClr val="bg1"/>
            </a:solidFill>
            <a:ln w="28575" cmpd="sng">
              <a:solidFill>
                <a:schemeClr val="accent2">
                  <a:lumMod val="75000"/>
                  <a:alpha val="6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1" name="直接箭头连接符 90"/>
          <p:cNvCxnSpPr/>
          <p:nvPr/>
        </p:nvCxnSpPr>
        <p:spPr>
          <a:xfrm rot="-6300000" flipH="1">
            <a:off x="6299543" y="1856526"/>
            <a:ext cx="85725" cy="49530"/>
          </a:xfrm>
          <a:prstGeom prst="straightConnector1">
            <a:avLst/>
          </a:prstGeom>
          <a:ln w="28575" cmpd="sng">
            <a:solidFill>
              <a:schemeClr val="tx1">
                <a:lumMod val="50000"/>
                <a:lumOff val="50000"/>
              </a:schemeClr>
            </a:solidFill>
            <a:prstDash val="solid"/>
            <a:tailEnd type="arrow"/>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497557" y="1357514"/>
            <a:ext cx="1703575" cy="687234"/>
            <a:chOff x="4016603" y="3356992"/>
            <a:chExt cx="1275477" cy="480530"/>
          </a:xfrm>
          <a:effectLst>
            <a:outerShdw blurRad="50800" dist="38100" dir="5400000" algn="t" rotWithShape="0">
              <a:prstClr val="black">
                <a:alpha val="40000"/>
              </a:prstClr>
            </a:outerShdw>
          </a:effectLst>
        </p:grpSpPr>
        <p:sp>
          <p:nvSpPr>
            <p:cNvPr id="14" name="矩形: 圆角 13"/>
            <p:cNvSpPr/>
            <p:nvPr/>
          </p:nvSpPr>
          <p:spPr>
            <a:xfrm>
              <a:off x="4016603" y="3356992"/>
              <a:ext cx="1275477" cy="480530"/>
            </a:xfrm>
            <a:prstGeom prst="roundRect">
              <a:avLst/>
            </a:prstGeom>
            <a:solidFill>
              <a:schemeClr val="accent5">
                <a:lumMod val="40000"/>
                <a:lumOff val="6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p:cNvSpPr txBox="1"/>
            <p:nvPr/>
          </p:nvSpPr>
          <p:spPr>
            <a:xfrm>
              <a:off x="4176644" y="3383912"/>
              <a:ext cx="1080000" cy="408888"/>
            </a:xfrm>
            <a:prstGeom prst="rect">
              <a:avLst/>
            </a:prstGeom>
            <a:noFill/>
            <a:scene3d>
              <a:camera prst="orthographicFront"/>
              <a:lightRig rig="threePt" dir="t"/>
            </a:scene3d>
            <a:sp3d>
              <a:bevelT prst="relaxedInset"/>
            </a:sp3d>
          </p:spPr>
          <p:txBody>
            <a:bodyPr wrap="square">
              <a:spAutoFit/>
            </a:bodyPr>
            <a:lstStyle/>
            <a:p>
              <a:pPr algn="ctr"/>
              <a:r>
                <a:rPr lang="en-US" altLang="zh-CN" sz="1600" b="1" dirty="0">
                  <a:latin typeface="+mn-ea"/>
                </a:rPr>
                <a:t>:</a:t>
              </a:r>
              <a:r>
                <a:rPr lang="zh-CN" altLang="en-US" sz="1600" b="1" dirty="0">
                  <a:latin typeface="+mn-ea"/>
                </a:rPr>
                <a:t>窗口方差</a:t>
              </a:r>
              <a:endParaRPr lang="en-US" altLang="zh-CN" sz="1600" b="1" dirty="0">
                <a:latin typeface="+mn-ea"/>
              </a:endParaRPr>
            </a:p>
            <a:p>
              <a:pPr algn="ctr"/>
              <a:r>
                <a:rPr lang="en-US" altLang="zh-CN" sz="1600" b="1" dirty="0">
                  <a:latin typeface="+mn-ea"/>
                </a:rPr>
                <a:t>:</a:t>
              </a:r>
              <a:r>
                <a:rPr lang="zh-CN" altLang="en-US" sz="1600" b="1" dirty="0">
                  <a:latin typeface="+mn-ea"/>
                </a:rPr>
                <a:t>经验阈值</a:t>
              </a:r>
              <a:endParaRPr lang="zh-CN" altLang="en-US" sz="1600" b="1" dirty="0">
                <a:latin typeface="+mn-ea"/>
              </a:endParaRPr>
            </a:p>
          </p:txBody>
        </p:sp>
        <mc:AlternateContent xmlns:mc="http://schemas.openxmlformats.org/markup-compatibility/2006">
          <mc:Choice xmlns:a14="http://schemas.microsoft.com/office/drawing/2010/main" Requires="a14">
            <p:sp>
              <p:nvSpPr>
                <p:cNvPr id="94" name="文本框 93"/>
                <p:cNvSpPr txBox="1"/>
                <p:nvPr/>
              </p:nvSpPr>
              <p:spPr>
                <a:xfrm>
                  <a:off x="4141209" y="3385950"/>
                  <a:ext cx="218058" cy="258245"/>
                </a:xfrm>
                <a:prstGeom prst="rect">
                  <a:avLst/>
                </a:prstGeom>
                <a:noFill/>
                <a:scene3d>
                  <a:camera prst="orthographicFront"/>
                  <a:lightRig rig="threePt" dir="t"/>
                </a:scene3d>
                <a:sp3d>
                  <a:bevelT prst="relaxedInset"/>
                </a:sp3d>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𝛽</m:t>
                        </m:r>
                      </m:oMath>
                    </m:oMathPara>
                  </a14:m>
                  <a:endParaRPr lang="zh-CN" altLang="en-US" dirty="0"/>
                </a:p>
              </p:txBody>
            </p:sp>
          </mc:Choice>
          <mc:Fallback>
            <p:sp>
              <p:nvSpPr>
                <p:cNvPr id="94" name="文本框 93"/>
                <p:cNvSpPr txBox="1">
                  <a:spLocks noRot="1" noChangeAspect="1" noMove="1" noResize="1" noEditPoints="1" noAdjustHandles="1" noChangeArrowheads="1" noChangeShapeType="1" noTextEdit="1"/>
                </p:cNvSpPr>
                <p:nvPr/>
              </p:nvSpPr>
              <p:spPr>
                <a:xfrm>
                  <a:off x="4141209" y="3385950"/>
                  <a:ext cx="218058" cy="258245"/>
                </a:xfrm>
                <a:prstGeom prst="rect">
                  <a:avLst/>
                </a:prstGeom>
                <a:blipFill rotWithShape="1">
                  <a:blip r:embed="rId6"/>
                </a:blipFill>
                <a:scene3d>
                  <a:camera prst="orthographicFront"/>
                  <a:lightRig rig="threePt" dir="t"/>
                </a:scene3d>
                <a:sp3d>
                  <a:bevelT prst="relaxedInset"/>
                </a:sp3d>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5" name="文本框 94"/>
                <p:cNvSpPr txBox="1"/>
                <p:nvPr/>
              </p:nvSpPr>
              <p:spPr>
                <a:xfrm flipV="1">
                  <a:off x="4197701" y="3556915"/>
                  <a:ext cx="181098" cy="258246"/>
                </a:xfrm>
                <a:prstGeom prst="rect">
                  <a:avLst/>
                </a:prstGeom>
                <a:noFill/>
                <a:scene3d>
                  <a:camera prst="orthographicFront"/>
                  <a:lightRig rig="threePt" dir="t"/>
                </a:scene3d>
                <a:sp3d>
                  <a:bevelT prst="relaxedInset"/>
                </a:sp3d>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𝑆</m:t>
                        </m:r>
                      </m:oMath>
                    </m:oMathPara>
                  </a14:m>
                  <a:endParaRPr lang="zh-CN" altLang="en-US" dirty="0"/>
                </a:p>
              </p:txBody>
            </p:sp>
          </mc:Choice>
          <mc:Fallback>
            <p:sp>
              <p:nvSpPr>
                <p:cNvPr id="95" name="文本框 94"/>
                <p:cNvSpPr txBox="1">
                  <a:spLocks noRot="1" noChangeAspect="1" noMove="1" noResize="1" noEditPoints="1" noAdjustHandles="1" noChangeArrowheads="1" noChangeShapeType="1" noTextEdit="1"/>
                </p:cNvSpPr>
                <p:nvPr/>
              </p:nvSpPr>
              <p:spPr>
                <a:xfrm flipV="1">
                  <a:off x="4197701" y="3556915"/>
                  <a:ext cx="181098" cy="258246"/>
                </a:xfrm>
                <a:prstGeom prst="rect">
                  <a:avLst/>
                </a:prstGeom>
                <a:blipFill rotWithShape="1">
                  <a:blip r:embed="rId7"/>
                </a:blipFill>
                <a:scene3d>
                  <a:camera prst="orthographicFront"/>
                  <a:lightRig rig="threePt" dir="t"/>
                </a:scene3d>
                <a:sp3d>
                  <a:bevelT prst="relaxedInset"/>
                </a:sp3d>
              </p:spPr>
              <p:txBody>
                <a:bodyPr/>
                <a:lstStyle/>
                <a:p>
                  <a:r>
                    <a:rPr lang="zh-CN" altLang="en-US">
                      <a:noFill/>
                    </a:rPr>
                    <a:t> </a:t>
                  </a:r>
                </a:p>
              </p:txBody>
            </p:sp>
          </mc:Fallback>
        </mc:AlternateContent>
      </p:grpSp>
      <p:sp>
        <p:nvSpPr>
          <p:cNvPr id="22" name="椭圆 21"/>
          <p:cNvSpPr/>
          <p:nvPr/>
        </p:nvSpPr>
        <p:spPr>
          <a:xfrm flipH="1">
            <a:off x="5943503" y="4041319"/>
            <a:ext cx="582295" cy="582295"/>
          </a:xfrm>
          <a:prstGeom prst="ellips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椭圆 22"/>
          <p:cNvSpPr/>
          <p:nvPr/>
        </p:nvSpPr>
        <p:spPr>
          <a:xfrm>
            <a:off x="2484454" y="4041319"/>
            <a:ext cx="582295" cy="582295"/>
          </a:xfrm>
          <a:prstGeom prst="ellipse">
            <a:avLst/>
          </a:prstGeom>
          <a:noFill/>
          <a:ln w="28575" cmpd="sng">
            <a:solidFill>
              <a:schemeClr val="tx1">
                <a:lumMod val="50000"/>
                <a:lumOff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4" name="直接箭头连接符 23"/>
          <p:cNvCxnSpPr/>
          <p:nvPr/>
        </p:nvCxnSpPr>
        <p:spPr>
          <a:xfrm flipH="1">
            <a:off x="2559127" y="4072632"/>
            <a:ext cx="85725" cy="49530"/>
          </a:xfrm>
          <a:prstGeom prst="straightConnector1">
            <a:avLst/>
          </a:prstGeom>
          <a:ln w="28575" cmpd="sng">
            <a:solidFill>
              <a:schemeClr val="tx1">
                <a:lumMod val="50000"/>
                <a:lumOff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aphicFrame>
        <p:nvGraphicFramePr>
          <p:cNvPr id="25" name="对象 24">
            <a:hlinkClick r:id="" action="ppaction://ole?verb=0"/>
          </p:cNvPr>
          <p:cNvGraphicFramePr>
            <a:graphicFrameLocks noChangeAspect="1"/>
          </p:cNvGraphicFramePr>
          <p:nvPr/>
        </p:nvGraphicFramePr>
        <p:xfrm>
          <a:off x="4154830" y="4328232"/>
          <a:ext cx="582612" cy="300038"/>
        </p:xfrm>
        <a:graphic>
          <a:graphicData uri="http://schemas.openxmlformats.org/presentationml/2006/ole">
            <mc:AlternateContent xmlns:mc="http://schemas.openxmlformats.org/markup-compatibility/2006">
              <mc:Choice xmlns:v="urn:schemas-microsoft-com:vml" Requires="v">
                <p:oleObj spid="_x0000_s5" name="公式" r:id="rId8" imgW="393700" imgH="203200" progId="Equation.3">
                  <p:embed/>
                </p:oleObj>
              </mc:Choice>
              <mc:Fallback>
                <p:oleObj name="公式" r:id="rId8" imgW="393700" imgH="203200" progId="Equation.3">
                  <p:embed/>
                  <p:pic>
                    <p:nvPicPr>
                      <p:cNvPr id="0" name="对象 79">
                        <a:hlinkClick r:id="" action="ppaction://ole?verb=0"/>
                      </p:cNvPr>
                      <p:cNvPicPr/>
                      <p:nvPr/>
                    </p:nvPicPr>
                    <p:blipFill>
                      <a:blip r:embed="rId2"/>
                      <a:stretch>
                        <a:fillRect/>
                      </a:stretch>
                    </p:blipFill>
                    <p:spPr>
                      <a:xfrm>
                        <a:off x="4154830" y="4328232"/>
                        <a:ext cx="582612" cy="300038"/>
                      </a:xfrm>
                      <a:prstGeom prst="rect">
                        <a:avLst/>
                      </a:prstGeom>
                    </p:spPr>
                  </p:pic>
                </p:oleObj>
              </mc:Fallback>
            </mc:AlternateContent>
          </a:graphicData>
        </a:graphic>
      </p:graphicFrame>
      <p:graphicFrame>
        <p:nvGraphicFramePr>
          <p:cNvPr id="26" name="对象 25">
            <a:hlinkClick r:id="" action="ppaction://ole?verb=0"/>
          </p:cNvPr>
          <p:cNvGraphicFramePr>
            <a:graphicFrameLocks noChangeAspect="1"/>
          </p:cNvGraphicFramePr>
          <p:nvPr/>
        </p:nvGraphicFramePr>
        <p:xfrm>
          <a:off x="4155398" y="4870914"/>
          <a:ext cx="582295" cy="300355"/>
        </p:xfrm>
        <a:graphic>
          <a:graphicData uri="http://schemas.openxmlformats.org/presentationml/2006/ole">
            <mc:AlternateContent xmlns:mc="http://schemas.openxmlformats.org/markup-compatibility/2006">
              <mc:Choice xmlns:v="urn:schemas-microsoft-com:vml" Requires="v">
                <p:oleObj spid="_x0000_s6" name="" r:id="rId9" imgW="393700" imgH="203200" progId="Equation.KSEE3">
                  <p:embed/>
                </p:oleObj>
              </mc:Choice>
              <mc:Fallback>
                <p:oleObj name="" r:id="rId9" imgW="393700" imgH="203200" progId="Equation.KSEE3">
                  <p:embed/>
                  <p:pic>
                    <p:nvPicPr>
                      <p:cNvPr id="0" name="对象 80">
                        <a:hlinkClick r:id="" action="ppaction://ole?verb=0"/>
                      </p:cNvPr>
                      <p:cNvPicPr/>
                      <p:nvPr/>
                    </p:nvPicPr>
                    <p:blipFill>
                      <a:blip r:embed="rId4"/>
                      <a:stretch>
                        <a:fillRect/>
                      </a:stretch>
                    </p:blipFill>
                    <p:spPr>
                      <a:xfrm>
                        <a:off x="4155398" y="4870914"/>
                        <a:ext cx="582295" cy="300355"/>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27" name="对象 26">
                <a:hlinkClick r:id="" action="ppaction://ole?verb=0"/>
              </p:cNvPr>
              <p:cNvSpPr txBox="1"/>
              <p:nvPr/>
            </p:nvSpPr>
            <p:spPr>
              <a:xfrm>
                <a:off x="5943942" y="3724982"/>
                <a:ext cx="582613" cy="300038"/>
              </a:xfrm>
              <a:prstGeom prst="rect">
                <a:avLst/>
              </a:prstGeom>
            </p:spPr>
            <p:txBody>
              <a:bodyPr>
                <a:normAutofit fontScale="62500" lnSpcReduction="20000"/>
              </a:bodyPr>
              <a:lstStyle/>
              <a:p>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𝑆</m:t>
                      </m:r>
                      <m:r>
                        <a:rPr lang="en-US" altLang="zh-CN" b="0" i="1" smtClean="0">
                          <a:solidFill>
                            <a:srgbClr val="000000"/>
                          </a:solidFill>
                          <a:latin typeface="Cambria Math" panose="02040503050406030204" pitchFamily="18" charset="0"/>
                        </a:rPr>
                        <m:t>&gt;</m:t>
                      </m:r>
                      <m:r>
                        <a:rPr lang="zh-CN" altLang="en-US" i="1">
                          <a:solidFill>
                            <a:srgbClr val="000000"/>
                          </a:solidFill>
                          <a:latin typeface="Cambria Math" panose="02040503050406030204" pitchFamily="18" charset="0"/>
                        </a:rPr>
                        <m:t>𝛽</m:t>
                      </m:r>
                    </m:oMath>
                  </m:oMathPara>
                </a14:m>
                <a:endParaRPr lang="zh-CN" altLang="en-US" dirty="0"/>
              </a:p>
            </p:txBody>
          </p:sp>
        </mc:Choice>
        <mc:Fallback>
          <p:sp>
            <p:nvSpPr>
              <p:cNvPr id="27" name="对象 26">
                <a:hlinkClick r:id="" action="ppaction://ole?verb=0"/>
              </p:cNvPr>
              <p:cNvSpPr txBox="1">
                <a:spLocks noRot="1" noChangeAspect="1" noMove="1" noResize="1" noEditPoints="1" noAdjustHandles="1" noChangeArrowheads="1" noChangeShapeType="1" noTextEdit="1"/>
              </p:cNvSpPr>
              <p:nvPr/>
            </p:nvSpPr>
            <p:spPr>
              <a:xfrm>
                <a:off x="5943942" y="3724982"/>
                <a:ext cx="582613" cy="300038"/>
              </a:xfrm>
              <a:prstGeom prst="rect">
                <a:avLst/>
              </a:prstGeom>
              <a:blipFill rotWithShape="1">
                <a:blip r:embed="rId10"/>
                <a:stretch>
                  <a:fillRect l="-59" t="-24" r="4" b="13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8" name="对象 27">
                <a:hlinkClick r:id="" action="ppaction://ole?verb=0"/>
              </p:cNvPr>
              <p:cNvSpPr txBox="1"/>
              <p:nvPr/>
            </p:nvSpPr>
            <p:spPr>
              <a:xfrm>
                <a:off x="2559392" y="3724982"/>
                <a:ext cx="582613" cy="300038"/>
              </a:xfrm>
              <a:prstGeom prst="rect">
                <a:avLst/>
              </a:prstGeom>
            </p:spPr>
            <p:txBody>
              <a:bodyPr>
                <a:normAutofit fontScale="62500" lnSpcReduction="20000"/>
              </a:bodyPr>
              <a:lstStyle/>
              <a:p>
                <a14:m>
                  <m:oMathPara xmlns:m="http://schemas.openxmlformats.org/officeDocument/2006/math">
                    <m:oMathParaPr>
                      <m:jc m:val="left"/>
                    </m:oMathParaPr>
                    <m:oMath xmlns:m="http://schemas.openxmlformats.org/officeDocument/2006/math">
                      <m:r>
                        <a:rPr lang="zh-CN" altLang="en-US" i="1">
                          <a:solidFill>
                            <a:srgbClr val="000000"/>
                          </a:solidFill>
                          <a:latin typeface="Cambria Math" panose="02040503050406030204" pitchFamily="18" charset="0"/>
                        </a:rPr>
                        <m:t>𝑆</m:t>
                      </m:r>
                      <m:r>
                        <a:rPr lang="zh-CN" altLang="en-US" i="1">
                          <a:solidFill>
                            <a:srgbClr val="000000"/>
                          </a:solidFill>
                          <a:latin typeface="Cambria Math" panose="02040503050406030204" pitchFamily="18" charset="0"/>
                        </a:rPr>
                        <m:t>&lt;</m:t>
                      </m:r>
                      <m:r>
                        <a:rPr lang="zh-CN" altLang="en-US" i="1">
                          <a:solidFill>
                            <a:srgbClr val="000000"/>
                          </a:solidFill>
                          <a:latin typeface="Cambria Math" panose="02040503050406030204" pitchFamily="18" charset="0"/>
                        </a:rPr>
                        <m:t>𝛽</m:t>
                      </m:r>
                    </m:oMath>
                  </m:oMathPara>
                </a14:m>
                <a:endParaRPr lang="zh-CN" altLang="en-US" dirty="0"/>
              </a:p>
            </p:txBody>
          </p:sp>
        </mc:Choice>
        <mc:Fallback>
          <p:sp>
            <p:nvSpPr>
              <p:cNvPr id="28" name="对象 27">
                <a:hlinkClick r:id="" action="ppaction://ole?verb=0"/>
              </p:cNvPr>
              <p:cNvSpPr txBox="1">
                <a:spLocks noRot="1" noChangeAspect="1" noMove="1" noResize="1" noEditPoints="1" noAdjustHandles="1" noChangeArrowheads="1" noChangeShapeType="1" noTextEdit="1"/>
              </p:cNvSpPr>
              <p:nvPr/>
            </p:nvSpPr>
            <p:spPr>
              <a:xfrm>
                <a:off x="2559392" y="3724982"/>
                <a:ext cx="582613" cy="300038"/>
              </a:xfrm>
              <a:prstGeom prst="rect">
                <a:avLst/>
              </a:prstGeom>
              <a:blipFill rotWithShape="1">
                <a:blip r:embed="rId11"/>
                <a:stretch>
                  <a:fillRect l="-59" t="-24" r="4" b="130"/>
                </a:stretch>
              </a:blipFill>
            </p:spPr>
            <p:txBody>
              <a:bodyPr/>
              <a:lstStyle/>
              <a:p>
                <a:r>
                  <a:rPr lang="zh-CN" altLang="en-US">
                    <a:noFill/>
                  </a:rPr>
                  <a:t> </a:t>
                </a:r>
              </a:p>
            </p:txBody>
          </p:sp>
        </mc:Fallback>
      </mc:AlternateContent>
      <p:sp>
        <p:nvSpPr>
          <p:cNvPr id="29" name="椭圆 28"/>
          <p:cNvSpPr/>
          <p:nvPr/>
        </p:nvSpPr>
        <p:spPr>
          <a:xfrm>
            <a:off x="2775602" y="4268371"/>
            <a:ext cx="838200" cy="838800"/>
          </a:xfrm>
          <a:prstGeom prst="ellipse">
            <a:avLst/>
          </a:prstGeom>
          <a:ln>
            <a:solidFill>
              <a:schemeClr val="bg1">
                <a:lumMod val="8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1" dirty="0">
                <a:solidFill>
                  <a:schemeClr val="tx1"/>
                </a:solidFill>
                <a:latin typeface="+mn-ea"/>
              </a:rPr>
              <a:t>0</a:t>
            </a:r>
            <a:endParaRPr lang="zh-CN" altLang="en-US" sz="2800" b="1" dirty="0">
              <a:solidFill>
                <a:schemeClr val="tx1"/>
              </a:solidFill>
              <a:latin typeface="+mn-ea"/>
            </a:endParaRPr>
          </a:p>
        </p:txBody>
      </p:sp>
      <p:sp>
        <p:nvSpPr>
          <p:cNvPr id="30" name="椭圆 29"/>
          <p:cNvSpPr/>
          <p:nvPr/>
        </p:nvSpPr>
        <p:spPr>
          <a:xfrm flipH="1">
            <a:off x="5290298" y="4268371"/>
            <a:ext cx="838200" cy="838800"/>
          </a:xfrm>
          <a:prstGeom prst="ellipse">
            <a:avLst/>
          </a:prstGeom>
          <a:ln>
            <a:solidFill>
              <a:schemeClr val="bg1">
                <a:lumMod val="85000"/>
              </a:schemeClr>
            </a:solidFill>
          </a:ln>
        </p:spPr>
        <p:style>
          <a:lnRef idx="3">
            <a:schemeClr val="lt1"/>
          </a:lnRef>
          <a:fillRef idx="1">
            <a:schemeClr val="accent5"/>
          </a:fillRef>
          <a:effectRef idx="1">
            <a:schemeClr val="accent5"/>
          </a:effectRef>
          <a:fontRef idx="minor">
            <a:schemeClr val="lt1"/>
          </a:fontRef>
        </p:style>
        <p:txBody>
          <a:bodyPr rtlCol="0" anchor="ctr"/>
          <a:lstStyle/>
          <a:p>
            <a:pPr algn="ctr"/>
            <a:r>
              <a:rPr lang="en-US" altLang="zh-CN" sz="2800" b="1" dirty="0">
                <a:solidFill>
                  <a:schemeClr val="tx1"/>
                </a:solidFill>
                <a:latin typeface="+mn-ea"/>
              </a:rPr>
              <a:t>1</a:t>
            </a:r>
            <a:endParaRPr lang="zh-CN" altLang="en-US" sz="2800" b="1" dirty="0">
              <a:solidFill>
                <a:schemeClr val="tx1"/>
              </a:solidFill>
              <a:latin typeface="+mn-ea"/>
            </a:endParaRPr>
          </a:p>
        </p:txBody>
      </p:sp>
      <p:grpSp>
        <p:nvGrpSpPr>
          <p:cNvPr id="31" name="组合 30"/>
          <p:cNvGrpSpPr/>
          <p:nvPr/>
        </p:nvGrpSpPr>
        <p:grpSpPr>
          <a:xfrm>
            <a:off x="3732595" y="4582630"/>
            <a:ext cx="1438910" cy="288031"/>
            <a:chOff x="3307536" y="5671395"/>
            <a:chExt cx="1438910" cy="288031"/>
          </a:xfrm>
        </p:grpSpPr>
        <p:sp>
          <p:nvSpPr>
            <p:cNvPr id="32" name="右箭头 6"/>
            <p:cNvSpPr/>
            <p:nvPr/>
          </p:nvSpPr>
          <p:spPr>
            <a:xfrm>
              <a:off x="3307536" y="5671395"/>
              <a:ext cx="1438910" cy="52972"/>
            </a:xfrm>
            <a:prstGeom prst="rightArrow">
              <a:avLst>
                <a:gd name="adj1" fmla="val 49726"/>
                <a:gd name="adj2" fmla="val 175956"/>
              </a:avLst>
            </a:prstGeom>
            <a:solidFill>
              <a:schemeClr val="bg1"/>
            </a:solidFill>
            <a:ln w="28575" cmpd="sng">
              <a:solidFill>
                <a:schemeClr val="accent2">
                  <a:lumMod val="75000"/>
                  <a:alpha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6"/>
            <p:cNvSpPr/>
            <p:nvPr/>
          </p:nvSpPr>
          <p:spPr>
            <a:xfrm rot="10800000">
              <a:off x="3307536" y="5906454"/>
              <a:ext cx="1438910" cy="52972"/>
            </a:xfrm>
            <a:prstGeom prst="rightArrow">
              <a:avLst>
                <a:gd name="adj1" fmla="val 49726"/>
                <a:gd name="adj2" fmla="val 175956"/>
              </a:avLst>
            </a:prstGeom>
            <a:solidFill>
              <a:schemeClr val="bg1"/>
            </a:solidFill>
            <a:ln w="28575" cmpd="sng">
              <a:solidFill>
                <a:schemeClr val="accent2">
                  <a:lumMod val="75000"/>
                  <a:alpha val="6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4" name="直接箭头连接符 33"/>
          <p:cNvCxnSpPr/>
          <p:nvPr/>
        </p:nvCxnSpPr>
        <p:spPr>
          <a:xfrm rot="-6300000" flipH="1">
            <a:off x="6378616" y="4095678"/>
            <a:ext cx="85725" cy="49530"/>
          </a:xfrm>
          <a:prstGeom prst="straightConnector1">
            <a:avLst/>
          </a:prstGeom>
          <a:ln w="28575" cmpd="sng">
            <a:solidFill>
              <a:schemeClr val="tx1">
                <a:lumMod val="50000"/>
                <a:lumOff val="50000"/>
              </a:schemeClr>
            </a:solidFill>
            <a:prstDash val="solid"/>
            <a:tailEnd type="arrow"/>
          </a:ln>
        </p:spPr>
        <p:style>
          <a:lnRef idx="1">
            <a:schemeClr val="accent1"/>
          </a:lnRef>
          <a:fillRef idx="0">
            <a:schemeClr val="accent1"/>
          </a:fillRef>
          <a:effectRef idx="0">
            <a:schemeClr val="accent1"/>
          </a:effectRef>
          <a:fontRef idx="minor">
            <a:schemeClr val="tx1"/>
          </a:fontRef>
        </p:style>
      </p:cxnSp>
      <p:grpSp>
        <p:nvGrpSpPr>
          <p:cNvPr id="35" name="组合 34"/>
          <p:cNvGrpSpPr/>
          <p:nvPr/>
        </p:nvGrpSpPr>
        <p:grpSpPr>
          <a:xfrm>
            <a:off x="3520268" y="3731138"/>
            <a:ext cx="2103464" cy="580370"/>
            <a:chOff x="4016603" y="3307072"/>
            <a:chExt cx="1529701" cy="580370"/>
          </a:xfrm>
        </p:grpSpPr>
        <p:sp>
          <p:nvSpPr>
            <p:cNvPr id="36" name="矩形: 圆角 35"/>
            <p:cNvSpPr/>
            <p:nvPr/>
          </p:nvSpPr>
          <p:spPr>
            <a:xfrm>
              <a:off x="4016603" y="3356992"/>
              <a:ext cx="1275477" cy="480530"/>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4135704" y="3319572"/>
              <a:ext cx="1410600" cy="523220"/>
            </a:xfrm>
            <a:prstGeom prst="rect">
              <a:avLst/>
            </a:prstGeom>
            <a:noFill/>
          </p:spPr>
          <p:txBody>
            <a:bodyPr wrap="square">
              <a:spAutoFit/>
            </a:bodyPr>
            <a:lstStyle/>
            <a:p>
              <a:r>
                <a:rPr lang="en-US" altLang="zh-CN" sz="1400" b="1" dirty="0">
                  <a:latin typeface="+mn-ea"/>
                </a:rPr>
                <a:t>:Window variance</a:t>
              </a:r>
              <a:endParaRPr lang="en-US" altLang="zh-CN" sz="1400" b="1" dirty="0">
                <a:latin typeface="+mn-ea"/>
              </a:endParaRPr>
            </a:p>
            <a:p>
              <a:r>
                <a:rPr lang="en-US" altLang="zh-CN" sz="1400" b="1" dirty="0">
                  <a:latin typeface="+mn-ea"/>
                </a:rPr>
                <a:t>:Threshold</a:t>
              </a:r>
              <a:endParaRPr lang="zh-CN" altLang="en-US" sz="1400" b="1" dirty="0">
                <a:latin typeface="+mn-ea"/>
              </a:endParaRPr>
            </a:p>
          </p:txBody>
        </p:sp>
        <mc:AlternateContent xmlns:mc="http://schemas.openxmlformats.org/markup-compatibility/2006">
          <mc:Choice xmlns:a14="http://schemas.microsoft.com/office/drawing/2010/main" Requires="a14">
            <p:sp>
              <p:nvSpPr>
                <p:cNvPr id="38" name="文本框 37"/>
                <p:cNvSpPr txBox="1"/>
                <p:nvPr/>
              </p:nvSpPr>
              <p:spPr>
                <a:xfrm>
                  <a:off x="4026860" y="3307072"/>
                  <a:ext cx="197768"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𝛽</m:t>
                        </m:r>
                      </m:oMath>
                    </m:oMathPara>
                  </a14:m>
                  <a:endParaRPr lang="zh-CN" altLang="en-US" dirty="0"/>
                </a:p>
              </p:txBody>
            </p:sp>
          </mc:Choice>
          <mc:Fallback>
            <p:sp>
              <p:nvSpPr>
                <p:cNvPr id="38" name="文本框 37"/>
                <p:cNvSpPr txBox="1">
                  <a:spLocks noRot="1" noChangeAspect="1" noMove="1" noResize="1" noEditPoints="1" noAdjustHandles="1" noChangeArrowheads="1" noChangeShapeType="1" noTextEdit="1"/>
                </p:cNvSpPr>
                <p:nvPr/>
              </p:nvSpPr>
              <p:spPr>
                <a:xfrm>
                  <a:off x="4026860" y="3307072"/>
                  <a:ext cx="197768" cy="369332"/>
                </a:xfrm>
                <a:prstGeom prst="rect">
                  <a:avLst/>
                </a:prstGeom>
                <a:blipFill rotWithShape="1">
                  <a:blip r:embed="rId12"/>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9" name="文本框 38"/>
                <p:cNvSpPr txBox="1"/>
                <p:nvPr/>
              </p:nvSpPr>
              <p:spPr>
                <a:xfrm flipV="1">
                  <a:off x="4100156" y="3518110"/>
                  <a:ext cx="125760" cy="369332"/>
                </a:xfrm>
                <a:prstGeom prst="rect">
                  <a:avLst/>
                </a:prstGeom>
                <a:noFill/>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𝑆</m:t>
                        </m:r>
                      </m:oMath>
                    </m:oMathPara>
                  </a14:m>
                  <a:endParaRPr lang="zh-CN" altLang="en-US" dirty="0"/>
                </a:p>
              </p:txBody>
            </p:sp>
          </mc:Choice>
          <mc:Fallback>
            <p:sp>
              <p:nvSpPr>
                <p:cNvPr id="39" name="文本框 38"/>
                <p:cNvSpPr txBox="1">
                  <a:spLocks noRot="1" noChangeAspect="1" noMove="1" noResize="1" noEditPoints="1" noAdjustHandles="1" noChangeArrowheads="1" noChangeShapeType="1" noTextEdit="1"/>
                </p:cNvSpPr>
                <p:nvPr/>
              </p:nvSpPr>
              <p:spPr>
                <a:xfrm flipV="1">
                  <a:off x="4100156" y="3518110"/>
                  <a:ext cx="125760" cy="369332"/>
                </a:xfrm>
                <a:prstGeom prst="rect">
                  <a:avLst/>
                </a:prstGeom>
                <a:blipFill rotWithShape="1">
                  <a:blip r:embed="rId13"/>
                </a:blipFill>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40" name="对象 81">
                <a:hlinkClick r:id="" action="ppaction://ole?verb=0"/>
              </p:cNvPr>
              <p:cNvSpPr txBox="1"/>
              <p:nvPr/>
            </p:nvSpPr>
            <p:spPr>
              <a:xfrm>
                <a:off x="2298580" y="1383837"/>
                <a:ext cx="768169" cy="354571"/>
              </a:xfrm>
              <a:prstGeom prst="rect">
                <a:avLst/>
              </a:prstGeom>
              <a:effectLst>
                <a:outerShdw blurRad="50800" dist="38100" dir="5400000" algn="t" rotWithShape="0">
                  <a:prstClr val="black">
                    <a:alpha val="40000"/>
                  </a:prstClr>
                </a:outerShdw>
              </a:effectLst>
              <a:scene3d>
                <a:camera prst="orthographicFront"/>
                <a:lightRig rig="threePt" dir="t"/>
              </a:scene3d>
              <a:sp3d>
                <a:bevelT prst="relaxedInset"/>
              </a:sp3d>
            </p:spPr>
            <p:txBody>
              <a:bodyPr>
                <a:normAutofit fontScale="92500"/>
              </a:bodyPr>
              <a:lstStyle/>
              <a:p>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𝑆</m:t>
                      </m:r>
                      <m:r>
                        <a:rPr lang="en-US" altLang="zh-CN" b="0" i="1" smtClean="0">
                          <a:solidFill>
                            <a:srgbClr val="000000"/>
                          </a:solidFill>
                          <a:latin typeface="Cambria Math" panose="02040503050406030204" pitchFamily="18" charset="0"/>
                        </a:rPr>
                        <m:t>&lt;</m:t>
                      </m:r>
                      <m:r>
                        <a:rPr lang="zh-CN" altLang="en-US" i="1" smtClean="0">
                          <a:solidFill>
                            <a:srgbClr val="000000"/>
                          </a:solidFill>
                          <a:latin typeface="Cambria Math" panose="02040503050406030204" pitchFamily="18" charset="0"/>
                        </a:rPr>
                        <m:t>𝛽</m:t>
                      </m:r>
                    </m:oMath>
                  </m:oMathPara>
                </a14:m>
                <a:endParaRPr lang="zh-CN" altLang="en-US" dirty="0"/>
              </a:p>
            </p:txBody>
          </p:sp>
        </mc:Choice>
        <mc:Fallback>
          <p:sp>
            <p:nvSpPr>
              <p:cNvPr id="40" name="对象 81">
                <a:hlinkClick r:id="" action="ppaction://ole?verb=0"/>
              </p:cNvPr>
              <p:cNvSpPr txBox="1">
                <a:spLocks noRot="1" noChangeAspect="1" noMove="1" noResize="1" noEditPoints="1" noAdjustHandles="1" noChangeArrowheads="1" noChangeShapeType="1" noTextEdit="1"/>
              </p:cNvSpPr>
              <p:nvPr/>
            </p:nvSpPr>
            <p:spPr>
              <a:xfrm>
                <a:off x="2298580" y="1383837"/>
                <a:ext cx="768169" cy="354571"/>
              </a:xfrm>
              <a:prstGeom prst="rect">
                <a:avLst/>
              </a:prstGeom>
              <a:blipFill rotWithShape="1">
                <a:blip r:embed="rId14"/>
                <a:stretch>
                  <a:fillRect l="-5606" t="-1481" r="-5495" b="-22807"/>
                </a:stretch>
              </a:blipFill>
              <a:effectLst>
                <a:outerShdw blurRad="50800" dist="38100" dir="5400000" algn="t" rotWithShape="0">
                  <a:prstClr val="black">
                    <a:alpha val="40000"/>
                  </a:prstClr>
                </a:outerShdw>
              </a:effectLst>
              <a:scene3d>
                <a:camera prst="orthographicFront"/>
                <a:lightRig rig="threePt" dir="t"/>
              </a:scene3d>
              <a:sp3d>
                <a:bevelT prst="relaxedInset"/>
              </a:sp3d>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4"/>
          <p:cNvPicPr>
            <a:picLocks noChangeAspect="1"/>
          </p:cNvPicPr>
          <p:nvPr/>
        </p:nvPicPr>
        <p:blipFill>
          <a:blip r:embed="rId1"/>
          <a:stretch>
            <a:fillRect/>
          </a:stretch>
        </p:blipFill>
        <p:spPr>
          <a:xfrm>
            <a:off x="7740352" y="5594331"/>
            <a:ext cx="1403648" cy="466898"/>
          </a:xfrm>
          <a:prstGeom prst="rect">
            <a:avLst/>
          </a:prstGeom>
        </p:spPr>
      </p:pic>
      <p:pic>
        <p:nvPicPr>
          <p:cNvPr id="19" name="图片 18"/>
          <p:cNvPicPr>
            <a:picLocks noChangeAspect="1"/>
          </p:cNvPicPr>
          <p:nvPr/>
        </p:nvPicPr>
        <p:blipFill>
          <a:blip r:embed="rId2"/>
          <a:stretch>
            <a:fillRect/>
          </a:stretch>
        </p:blipFill>
        <p:spPr>
          <a:xfrm>
            <a:off x="107504" y="830127"/>
            <a:ext cx="9144000" cy="5260848"/>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1">
            <a:clrChange>
              <a:clrFrom>
                <a:srgbClr val="FFFFFF"/>
              </a:clrFrom>
              <a:clrTo>
                <a:srgbClr val="FFFFFF">
                  <a:alpha val="0"/>
                </a:srgbClr>
              </a:clrTo>
            </a:clrChange>
          </a:blip>
          <a:stretch>
            <a:fillRect/>
          </a:stretch>
        </p:blipFill>
        <p:spPr>
          <a:xfrm>
            <a:off x="1713677" y="0"/>
            <a:ext cx="1716858" cy="6858000"/>
          </a:xfrm>
          <a:prstGeom prst="rect">
            <a:avLst/>
          </a:prstGeom>
          <a:effectLst/>
          <a:scene3d>
            <a:camera prst="orthographicFront"/>
            <a:lightRig rig="threePt" dir="t"/>
          </a:scene3d>
          <a:sp3d>
            <a:bevelT w="165100" prst="coolSlant"/>
          </a:sp3d>
        </p:spPr>
      </p:pic>
      <p:pic>
        <p:nvPicPr>
          <p:cNvPr id="13" name="图片 12"/>
          <p:cNvPicPr>
            <a:picLocks noChangeAspect="1"/>
          </p:cNvPicPr>
          <p:nvPr/>
        </p:nvPicPr>
        <p:blipFill>
          <a:blip r:embed="rId2">
            <a:clrChange>
              <a:clrFrom>
                <a:srgbClr val="FFFFFF"/>
              </a:clrFrom>
              <a:clrTo>
                <a:srgbClr val="FFFFFF">
                  <a:alpha val="0"/>
                </a:srgbClr>
              </a:clrTo>
            </a:clrChange>
          </a:blip>
          <a:stretch>
            <a:fillRect/>
          </a:stretch>
        </p:blipFill>
        <p:spPr>
          <a:xfrm>
            <a:off x="6319950" y="52809"/>
            <a:ext cx="1780442" cy="6858000"/>
          </a:xfrm>
          <a:prstGeom prst="rect">
            <a:avLst/>
          </a:prstGeom>
          <a:effectLst/>
          <a:scene3d>
            <a:camera prst="orthographicFront"/>
            <a:lightRig rig="threePt" dir="t"/>
          </a:scene3d>
          <a:sp3d>
            <a:bevelT w="165100" prst="coolSlant"/>
          </a:sp3d>
        </p:spPr>
      </p:pic>
      <p:pic>
        <p:nvPicPr>
          <p:cNvPr id="16" name="图片 15"/>
          <p:cNvPicPr>
            <a:picLocks noChangeAspect="1"/>
          </p:cNvPicPr>
          <p:nvPr/>
        </p:nvPicPr>
        <p:blipFill>
          <a:blip r:embed="rId3">
            <a:clrChange>
              <a:clrFrom>
                <a:srgbClr val="FFFFFF"/>
              </a:clrFrom>
              <a:clrTo>
                <a:srgbClr val="FFFFFF">
                  <a:alpha val="0"/>
                </a:srgbClr>
              </a:clrTo>
            </a:clrChange>
          </a:blip>
          <a:stretch>
            <a:fillRect/>
          </a:stretch>
        </p:blipFill>
        <p:spPr>
          <a:xfrm>
            <a:off x="3257867" y="54049"/>
            <a:ext cx="2866667" cy="6752381"/>
          </a:xfrm>
          <a:prstGeom prst="rect">
            <a:avLst/>
          </a:prstGeom>
          <a:effectLst/>
          <a:scene3d>
            <a:camera prst="orthographicFront"/>
            <a:lightRig rig="threePt" dir="t"/>
          </a:scene3d>
          <a:sp3d>
            <a:bevelT w="165100" prst="coolSlant"/>
          </a:sp3d>
        </p:spPr>
      </p:pic>
      <p:pic>
        <p:nvPicPr>
          <p:cNvPr id="19" name="图片 18"/>
          <p:cNvPicPr>
            <a:picLocks noChangeAspect="1"/>
          </p:cNvPicPr>
          <p:nvPr/>
        </p:nvPicPr>
        <p:blipFill>
          <a:blip r:embed="rId4">
            <a:clrChange>
              <a:clrFrom>
                <a:srgbClr val="FFFFFF"/>
              </a:clrFrom>
              <a:clrTo>
                <a:srgbClr val="FFFFFF">
                  <a:alpha val="0"/>
                </a:srgbClr>
              </a:clrTo>
            </a:clrChange>
          </a:blip>
          <a:stretch>
            <a:fillRect/>
          </a:stretch>
        </p:blipFill>
        <p:spPr>
          <a:xfrm>
            <a:off x="7813798" y="0"/>
            <a:ext cx="2330388" cy="6858000"/>
          </a:xfrm>
          <a:prstGeom prst="rect">
            <a:avLst/>
          </a:prstGeom>
          <a:effectLst/>
          <a:scene3d>
            <a:camera prst="orthographicFront"/>
            <a:lightRig rig="threePt" dir="t"/>
          </a:scene3d>
          <a:sp3d>
            <a:bevelT w="165100" prst="coolSlant"/>
          </a:sp3d>
        </p:spPr>
      </p:pic>
      <p:pic>
        <p:nvPicPr>
          <p:cNvPr id="21" name="图片 20"/>
          <p:cNvPicPr>
            <a:picLocks noChangeAspect="1"/>
          </p:cNvPicPr>
          <p:nvPr/>
        </p:nvPicPr>
        <p:blipFill>
          <a:blip r:embed="rId5">
            <a:clrChange>
              <a:clrFrom>
                <a:srgbClr val="FFFFFF"/>
              </a:clrFrom>
              <a:clrTo>
                <a:srgbClr val="FFFFFF">
                  <a:alpha val="0"/>
                </a:srgbClr>
              </a:clrTo>
            </a:clrChange>
          </a:blip>
          <a:stretch>
            <a:fillRect/>
          </a:stretch>
        </p:blipFill>
        <p:spPr>
          <a:xfrm>
            <a:off x="0" y="2790905"/>
            <a:ext cx="1495238" cy="1276190"/>
          </a:xfrm>
          <a:prstGeom prst="rect">
            <a:avLst/>
          </a:prstGeom>
          <a:effectLst/>
          <a:scene3d>
            <a:camera prst="orthographicFront"/>
            <a:lightRig rig="threePt" dir="t"/>
          </a:scene3d>
          <a:sp3d>
            <a:bevelT w="165100" prst="coolSlant"/>
          </a:sp3d>
        </p:spPr>
      </p:pic>
      <p:sp>
        <p:nvSpPr>
          <p:cNvPr id="46" name="圆角矩形 8"/>
          <p:cNvSpPr/>
          <p:nvPr/>
        </p:nvSpPr>
        <p:spPr>
          <a:xfrm>
            <a:off x="1571423" y="-14514"/>
            <a:ext cx="4519416" cy="6919260"/>
          </a:xfrm>
          <a:prstGeom prst="roundRect">
            <a:avLst/>
          </a:prstGeom>
          <a:noFill/>
          <a:ln w="38100" cmpd="sng">
            <a:solidFill>
              <a:schemeClr val="accent1">
                <a:shade val="50000"/>
              </a:schemeClr>
            </a:solidFill>
            <a:prstDash val="dash"/>
          </a:ln>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7" name="圆角矩形 8"/>
          <p:cNvSpPr/>
          <p:nvPr/>
        </p:nvSpPr>
        <p:spPr>
          <a:xfrm>
            <a:off x="6276904" y="-20599"/>
            <a:ext cx="3867281" cy="6919260"/>
          </a:xfrm>
          <a:prstGeom prst="roundRect">
            <a:avLst/>
          </a:prstGeom>
          <a:noFill/>
          <a:ln w="38100" cmpd="sng">
            <a:solidFill>
              <a:schemeClr val="accent1">
                <a:shade val="50000"/>
              </a:schemeClr>
            </a:solidFill>
            <a:prstDash val="dash"/>
          </a:ln>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8" name="矩形: 圆角 47"/>
          <p:cNvSpPr/>
          <p:nvPr/>
        </p:nvSpPr>
        <p:spPr>
          <a:xfrm>
            <a:off x="3114921" y="-203181"/>
            <a:ext cx="1275477" cy="480530"/>
          </a:xfrm>
          <a:prstGeom prst="roundRect">
            <a:avLst/>
          </a:prstGeom>
          <a:solidFill>
            <a:schemeClr val="accent5">
              <a:lumMod val="75000"/>
            </a:schemeClr>
          </a:solidFill>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rPr>
              <a:t>Model</a:t>
            </a:r>
            <a:endParaRPr lang="zh-CN" altLang="en-US" sz="1600" b="1" dirty="0">
              <a:solidFill>
                <a:schemeClr val="tx1"/>
              </a:solidFill>
              <a:latin typeface="+mn-ea"/>
            </a:endParaRPr>
          </a:p>
        </p:txBody>
      </p:sp>
      <p:sp>
        <p:nvSpPr>
          <p:cNvPr id="49" name="矩形: 圆角 48"/>
          <p:cNvSpPr/>
          <p:nvPr/>
        </p:nvSpPr>
        <p:spPr>
          <a:xfrm>
            <a:off x="7316155" y="-208608"/>
            <a:ext cx="1275477" cy="480530"/>
          </a:xfrm>
          <a:prstGeom prst="roundRect">
            <a:avLst/>
          </a:prstGeom>
          <a:solidFill>
            <a:schemeClr val="accent5">
              <a:lumMod val="75000"/>
            </a:schemeClr>
          </a:solidFill>
          <a:effectLst>
            <a:outerShdw blurRad="50800" dist="38100" algn="l" rotWithShape="0">
              <a:prstClr val="black">
                <a:alpha val="40000"/>
              </a:prstClr>
            </a:outerShdw>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rPr>
              <a:t>Output</a:t>
            </a:r>
            <a:endParaRPr lang="zh-CN" altLang="en-US" sz="1600" b="1" dirty="0">
              <a:solidFill>
                <a:schemeClr val="tx1"/>
              </a:solidFill>
              <a:latin typeface="+mn-ea"/>
            </a:endParaRPr>
          </a:p>
        </p:txBody>
      </p:sp>
      <p:sp>
        <p:nvSpPr>
          <p:cNvPr id="50" name="圆角矩形 8"/>
          <p:cNvSpPr/>
          <p:nvPr/>
        </p:nvSpPr>
        <p:spPr>
          <a:xfrm>
            <a:off x="-76185" y="2790905"/>
            <a:ext cx="1461542" cy="1323890"/>
          </a:xfrm>
          <a:prstGeom prst="roundRect">
            <a:avLst/>
          </a:prstGeom>
          <a:noFill/>
          <a:ln w="38100" cmpd="sng">
            <a:solidFill>
              <a:schemeClr val="accent1">
                <a:shade val="50000"/>
              </a:schemeClr>
            </a:solidFill>
            <a:prstDash val="dash"/>
          </a:ln>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8" name="矩形: 圆角 37"/>
          <p:cNvSpPr/>
          <p:nvPr/>
        </p:nvSpPr>
        <p:spPr>
          <a:xfrm>
            <a:off x="16847" y="2132856"/>
            <a:ext cx="1275477" cy="480530"/>
          </a:xfrm>
          <a:prstGeom prst="roundRect">
            <a:avLst/>
          </a:prstGeom>
          <a:solidFill>
            <a:schemeClr val="accent5">
              <a:lumMod val="75000"/>
            </a:schemeClr>
          </a:solidFill>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b="1" dirty="0">
                <a:solidFill>
                  <a:schemeClr val="tx1"/>
                </a:solidFill>
                <a:latin typeface="+mn-ea"/>
              </a:rPr>
              <a:t>Input Data</a:t>
            </a:r>
            <a:endParaRPr lang="zh-CN" altLang="en-US" sz="1600" b="1" dirty="0">
              <a:solidFill>
                <a:schemeClr val="tx1"/>
              </a:solidFill>
              <a:latin typeface="+mn-ea"/>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2" name="表格 21"/>
          <p:cNvGraphicFramePr/>
          <p:nvPr>
            <p:custDataLst>
              <p:tags r:id="rId1"/>
            </p:custDataLst>
          </p:nvPr>
        </p:nvGraphicFramePr>
        <p:xfrm>
          <a:off x="0" y="908720"/>
          <a:ext cx="9117722" cy="4859020"/>
        </p:xfrm>
        <a:graphic>
          <a:graphicData uri="http://schemas.openxmlformats.org/drawingml/2006/table">
            <a:tbl>
              <a:tblPr firstRow="1" bandRow="1">
                <a:tableStyleId>{21E4AEA4-8DFA-4A89-87EB-49C32662AFE0}</a:tableStyleId>
              </a:tblPr>
              <a:tblGrid>
                <a:gridCol w="2195736"/>
                <a:gridCol w="1814854"/>
                <a:gridCol w="1787353"/>
                <a:gridCol w="1687203"/>
                <a:gridCol w="1632576"/>
              </a:tblGrid>
              <a:tr h="519430">
                <a:tc>
                  <a:txBody>
                    <a:bodyPr/>
                    <a:lstStyle/>
                    <a:p>
                      <a:pPr indent="0" algn="ctr">
                        <a:buNone/>
                      </a:pPr>
                      <a:r>
                        <a:rPr lang="en-US" sz="1600" b="0" dirty="0"/>
                        <a:t> </a:t>
                      </a:r>
                      <a:r>
                        <a:rPr lang="en-US" sz="1600" b="1" kern="1200" dirty="0">
                          <a:solidFill>
                            <a:schemeClr val="tx1"/>
                          </a:solidFill>
                          <a:latin typeface="+mn-ea"/>
                          <a:ea typeface="+mn-ea"/>
                          <a:cs typeface="+mn-cs"/>
                        </a:rPr>
                        <a:t>Classifier</a:t>
                      </a:r>
                      <a:endParaRPr lang="en-US" altLang="en-US" sz="1600" b="1" kern="1200" dirty="0">
                        <a:solidFill>
                          <a:schemeClr val="tx1"/>
                        </a:solidFill>
                        <a:latin typeface="+mn-ea"/>
                        <a:ea typeface="+mn-ea"/>
                        <a:cs typeface="+mn-cs"/>
                      </a:endParaRPr>
                    </a:p>
                  </a:txBody>
                  <a:tcPr marL="68580" marR="68580" marT="0" marB="0" anchor="ctr"/>
                </a:tc>
                <a:tc>
                  <a:txBody>
                    <a:bodyPr/>
                    <a:lstStyle/>
                    <a:p>
                      <a:pPr indent="0" algn="ctr">
                        <a:buNone/>
                      </a:pPr>
                      <a:r>
                        <a:rPr lang="en-US" sz="1600" b="1" kern="1200" dirty="0">
                          <a:solidFill>
                            <a:schemeClr val="tx1"/>
                          </a:solidFill>
                          <a:latin typeface="+mn-ea"/>
                          <a:ea typeface="+mn-ea"/>
                          <a:cs typeface="+mn-cs"/>
                        </a:rPr>
                        <a:t>Unstandardized Bend</a:t>
                      </a:r>
                      <a:endParaRPr lang="en-US" altLang="en-US" sz="1600" b="1" kern="1200" dirty="0">
                        <a:solidFill>
                          <a:schemeClr val="tx1"/>
                        </a:solidFill>
                        <a:latin typeface="+mn-ea"/>
                        <a:ea typeface="+mn-ea"/>
                        <a:cs typeface="+mn-cs"/>
                      </a:endParaRPr>
                    </a:p>
                  </a:txBody>
                  <a:tcPr marL="68580" marR="68580" marT="0" marB="0" anchor="ctr"/>
                </a:tc>
                <a:tc>
                  <a:txBody>
                    <a:bodyPr/>
                    <a:lstStyle/>
                    <a:p>
                      <a:pPr indent="0" algn="ctr">
                        <a:buNone/>
                      </a:pPr>
                      <a:r>
                        <a:rPr lang="en-US" sz="1600" b="1" kern="1200" dirty="0">
                          <a:solidFill>
                            <a:schemeClr val="tx1"/>
                          </a:solidFill>
                          <a:latin typeface="+mn-ea"/>
                          <a:ea typeface="+mn-ea"/>
                          <a:cs typeface="+mn-cs"/>
                        </a:rPr>
                        <a:t>Unstandardized Features</a:t>
                      </a:r>
                      <a:endParaRPr lang="en-US" altLang="en-US" sz="1600" b="1" kern="1200" dirty="0">
                        <a:solidFill>
                          <a:schemeClr val="tx1"/>
                        </a:solidFill>
                        <a:latin typeface="+mn-ea"/>
                        <a:ea typeface="+mn-ea"/>
                        <a:cs typeface="+mn-cs"/>
                      </a:endParaRPr>
                    </a:p>
                  </a:txBody>
                  <a:tcPr marL="68580" marR="68580" marT="0" marB="0" anchor="ctr"/>
                </a:tc>
                <a:tc>
                  <a:txBody>
                    <a:bodyPr/>
                    <a:lstStyle/>
                    <a:p>
                      <a:pPr indent="0" algn="ctr">
                        <a:buNone/>
                      </a:pPr>
                      <a:r>
                        <a:rPr lang="en-US" sz="1600" b="1" kern="1200" dirty="0">
                          <a:solidFill>
                            <a:schemeClr val="tx1"/>
                          </a:solidFill>
                          <a:latin typeface="+mn-ea"/>
                          <a:ea typeface="+mn-ea"/>
                          <a:cs typeface="+mn-cs"/>
                        </a:rPr>
                        <a:t>Standardized Bend</a:t>
                      </a:r>
                      <a:endParaRPr lang="en-US" altLang="en-US" sz="1600" b="1" kern="1200" dirty="0">
                        <a:solidFill>
                          <a:schemeClr val="tx1"/>
                        </a:solidFill>
                        <a:latin typeface="+mn-ea"/>
                        <a:ea typeface="+mn-ea"/>
                        <a:cs typeface="+mn-cs"/>
                      </a:endParaRPr>
                    </a:p>
                  </a:txBody>
                  <a:tcPr marL="68580" marR="68580" marT="0" marB="0" anchor="ctr"/>
                </a:tc>
                <a:tc>
                  <a:txBody>
                    <a:bodyPr/>
                    <a:lstStyle/>
                    <a:p>
                      <a:pPr indent="0" algn="ctr">
                        <a:buNone/>
                      </a:pPr>
                      <a:r>
                        <a:rPr lang="en-US" sz="1600" b="1" kern="1200" dirty="0">
                          <a:solidFill>
                            <a:schemeClr val="tx1"/>
                          </a:solidFill>
                          <a:latin typeface="+mn-ea"/>
                          <a:ea typeface="+mn-ea"/>
                          <a:cs typeface="+mn-cs"/>
                        </a:rPr>
                        <a:t>Standardized Features</a:t>
                      </a:r>
                      <a:endParaRPr lang="en-US" altLang="en-US" sz="1600" b="1" kern="1200" dirty="0">
                        <a:solidFill>
                          <a:schemeClr val="tx1"/>
                        </a:solidFill>
                        <a:latin typeface="+mn-ea"/>
                        <a:ea typeface="+mn-ea"/>
                        <a:cs typeface="+mn-cs"/>
                      </a:endParaRPr>
                    </a:p>
                  </a:txBody>
                  <a:tcPr marL="68580" marR="68580" marT="0" marB="0" anchor="ctr"/>
                </a:tc>
              </a:tr>
              <a:tr h="481965">
                <a:tc>
                  <a:txBody>
                    <a:bodyPr/>
                    <a:lstStyle/>
                    <a:p>
                      <a:pPr indent="0" algn="ctr">
                        <a:buNone/>
                      </a:pPr>
                      <a:r>
                        <a:rPr lang="en-US" sz="1400" b="1" kern="1200" dirty="0">
                          <a:solidFill>
                            <a:schemeClr val="tx1"/>
                          </a:solidFill>
                          <a:latin typeface="+mn-ea"/>
                          <a:ea typeface="+mn-ea"/>
                          <a:cs typeface="+mn-cs"/>
                        </a:rPr>
                        <a:t>KNN</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0.9500</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0.9500</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0.9467</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0.9333</a:t>
                      </a:r>
                      <a:endParaRPr lang="en-US" altLang="en-US" sz="1400" b="1" kern="1200">
                        <a:solidFill>
                          <a:schemeClr val="tx1"/>
                        </a:solidFill>
                        <a:latin typeface="+mn-ea"/>
                        <a:ea typeface="+mn-ea"/>
                        <a:cs typeface="+mn-cs"/>
                      </a:endParaRPr>
                    </a:p>
                  </a:txBody>
                  <a:tcPr marL="68580" marR="68580" marT="0" marB="0" anchor="ctr"/>
                </a:tc>
              </a:tr>
              <a:tr h="481965">
                <a:tc>
                  <a:txBody>
                    <a:bodyPr/>
                    <a:lstStyle/>
                    <a:p>
                      <a:pPr indent="0" algn="ctr">
                        <a:buNone/>
                      </a:pPr>
                      <a:r>
                        <a:rPr lang="en-US" sz="1400" b="1" kern="1200" dirty="0">
                          <a:solidFill>
                            <a:schemeClr val="tx1"/>
                          </a:solidFill>
                          <a:latin typeface="+mn-ea"/>
                          <a:ea typeface="+mn-ea"/>
                          <a:cs typeface="+mn-cs"/>
                        </a:rPr>
                        <a:t>Linear-SVM</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0.9800</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0.9733</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0.9733</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0.9733</a:t>
                      </a:r>
                      <a:endParaRPr lang="en-US" altLang="en-US" sz="1400" b="1" kern="1200">
                        <a:solidFill>
                          <a:schemeClr val="tx1"/>
                        </a:solidFill>
                        <a:latin typeface="+mn-ea"/>
                        <a:ea typeface="+mn-ea"/>
                        <a:cs typeface="+mn-cs"/>
                      </a:endParaRPr>
                    </a:p>
                  </a:txBody>
                  <a:tcPr marL="68580" marR="68580" marT="0" marB="0" anchor="ctr"/>
                </a:tc>
              </a:tr>
              <a:tr h="482600">
                <a:tc>
                  <a:txBody>
                    <a:bodyPr/>
                    <a:lstStyle/>
                    <a:p>
                      <a:pPr indent="0" algn="ctr">
                        <a:buNone/>
                      </a:pPr>
                      <a:r>
                        <a:rPr lang="en-US" sz="1400" b="1" kern="1200" dirty="0">
                          <a:solidFill>
                            <a:schemeClr val="tx1"/>
                          </a:solidFill>
                          <a:latin typeface="+mn-ea"/>
                          <a:ea typeface="+mn-ea"/>
                          <a:cs typeface="+mn-cs"/>
                        </a:rPr>
                        <a:t>Polynomial-SVM</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0.9667</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0.9467</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0.9367</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0.9533</a:t>
                      </a:r>
                      <a:endParaRPr lang="en-US" altLang="en-US" sz="1400" b="1" kern="1200">
                        <a:solidFill>
                          <a:schemeClr val="tx1"/>
                        </a:solidFill>
                        <a:latin typeface="+mn-ea"/>
                        <a:ea typeface="+mn-ea"/>
                        <a:cs typeface="+mn-cs"/>
                      </a:endParaRPr>
                    </a:p>
                  </a:txBody>
                  <a:tcPr marL="68580" marR="68580" marT="0" marB="0" anchor="ctr"/>
                </a:tc>
              </a:tr>
              <a:tr h="482600">
                <a:tc>
                  <a:txBody>
                    <a:bodyPr/>
                    <a:lstStyle/>
                    <a:p>
                      <a:pPr indent="0" algn="ctr">
                        <a:buNone/>
                      </a:pPr>
                      <a:r>
                        <a:rPr lang="en-US" sz="1400" b="1" kern="1200" dirty="0">
                          <a:solidFill>
                            <a:schemeClr val="tx1"/>
                          </a:solidFill>
                          <a:latin typeface="+mn-ea"/>
                          <a:ea typeface="+mn-ea"/>
                          <a:cs typeface="+mn-cs"/>
                        </a:rPr>
                        <a:t>Gaussian-SVM</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0.9667</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0.9700</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0.9700</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0.9600</a:t>
                      </a:r>
                      <a:endParaRPr lang="en-US" altLang="en-US" sz="1400" b="1" kern="1200">
                        <a:solidFill>
                          <a:schemeClr val="tx1"/>
                        </a:solidFill>
                        <a:latin typeface="+mn-ea"/>
                        <a:ea typeface="+mn-ea"/>
                        <a:cs typeface="+mn-cs"/>
                      </a:endParaRPr>
                    </a:p>
                  </a:txBody>
                  <a:tcPr marL="68580" marR="68580" marT="0" marB="0" anchor="ctr"/>
                </a:tc>
              </a:tr>
              <a:tr h="482600">
                <a:tc>
                  <a:txBody>
                    <a:bodyPr/>
                    <a:lstStyle/>
                    <a:p>
                      <a:pPr indent="0" algn="ctr">
                        <a:buNone/>
                      </a:pPr>
                      <a:r>
                        <a:rPr lang="en-US" sz="1400" b="1" kern="1200" dirty="0">
                          <a:solidFill>
                            <a:schemeClr val="tx1"/>
                          </a:solidFill>
                          <a:latin typeface="+mn-ea"/>
                          <a:ea typeface="+mn-ea"/>
                          <a:cs typeface="+mn-cs"/>
                        </a:rPr>
                        <a:t>Sigmoid-SVM</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0.0300</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0.9233</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0.8900</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0.9400</a:t>
                      </a:r>
                      <a:endParaRPr lang="en-US" altLang="en-US" sz="1400" b="1" kern="1200">
                        <a:solidFill>
                          <a:schemeClr val="tx1"/>
                        </a:solidFill>
                        <a:latin typeface="+mn-ea"/>
                        <a:ea typeface="+mn-ea"/>
                        <a:cs typeface="+mn-cs"/>
                      </a:endParaRPr>
                    </a:p>
                  </a:txBody>
                  <a:tcPr marL="68580" marR="68580" marT="0" marB="0" anchor="ctr"/>
                </a:tc>
              </a:tr>
              <a:tr h="481965">
                <a:tc>
                  <a:txBody>
                    <a:bodyPr/>
                    <a:lstStyle/>
                    <a:p>
                      <a:pPr indent="0" algn="ctr">
                        <a:buNone/>
                      </a:pPr>
                      <a:r>
                        <a:rPr lang="en-US" sz="1400" b="1" kern="1200" dirty="0">
                          <a:solidFill>
                            <a:schemeClr val="tx1"/>
                          </a:solidFill>
                          <a:latin typeface="+mn-ea"/>
                          <a:ea typeface="+mn-ea"/>
                          <a:cs typeface="+mn-cs"/>
                        </a:rPr>
                        <a:t>Decision Tree</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0.8567</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0.8500</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0.8567</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0.8467</a:t>
                      </a:r>
                      <a:endParaRPr lang="en-US" altLang="en-US" sz="1400" b="1" kern="1200">
                        <a:solidFill>
                          <a:schemeClr val="tx1"/>
                        </a:solidFill>
                        <a:latin typeface="+mn-ea"/>
                        <a:ea typeface="+mn-ea"/>
                        <a:cs typeface="+mn-cs"/>
                      </a:endParaRPr>
                    </a:p>
                  </a:txBody>
                  <a:tcPr marL="68580" marR="68580" marT="0" marB="0" anchor="ctr"/>
                </a:tc>
              </a:tr>
              <a:tr h="481330">
                <a:tc>
                  <a:txBody>
                    <a:bodyPr/>
                    <a:lstStyle/>
                    <a:p>
                      <a:pPr indent="0" algn="ctr">
                        <a:buNone/>
                      </a:pPr>
                      <a:r>
                        <a:rPr lang="en-US" sz="1400" b="1" kern="1200" dirty="0">
                          <a:solidFill>
                            <a:schemeClr val="tx1"/>
                          </a:solidFill>
                          <a:latin typeface="+mn-ea"/>
                          <a:ea typeface="+mn-ea"/>
                          <a:cs typeface="+mn-cs"/>
                        </a:rPr>
                        <a:t>Gradient Boosting DT</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0.9033</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0.9100</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0.9033</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0.9133</a:t>
                      </a:r>
                      <a:endParaRPr lang="en-US" altLang="en-US" sz="1400" b="1" kern="1200">
                        <a:solidFill>
                          <a:schemeClr val="tx1"/>
                        </a:solidFill>
                        <a:latin typeface="+mn-ea"/>
                        <a:ea typeface="+mn-ea"/>
                        <a:cs typeface="+mn-cs"/>
                      </a:endParaRPr>
                    </a:p>
                  </a:txBody>
                  <a:tcPr marL="68580" marR="68580" marT="0" marB="0" anchor="ctr"/>
                </a:tc>
              </a:tr>
              <a:tr h="482600">
                <a:tc>
                  <a:txBody>
                    <a:bodyPr/>
                    <a:lstStyle/>
                    <a:p>
                      <a:pPr indent="0" algn="ctr">
                        <a:buNone/>
                      </a:pPr>
                      <a:r>
                        <a:rPr lang="en-US" sz="1400" b="1" kern="1200" dirty="0">
                          <a:solidFill>
                            <a:schemeClr val="tx1"/>
                          </a:solidFill>
                          <a:latin typeface="+mn-ea"/>
                          <a:ea typeface="+mn-ea"/>
                          <a:cs typeface="+mn-cs"/>
                        </a:rPr>
                        <a:t>Random Forest</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0.9200</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0.9567</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0.9300</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0.9600</a:t>
                      </a:r>
                      <a:endParaRPr lang="en-US" altLang="en-US" sz="1400" b="1" kern="1200" dirty="0">
                        <a:solidFill>
                          <a:schemeClr val="tx1"/>
                        </a:solidFill>
                        <a:latin typeface="+mn-ea"/>
                        <a:ea typeface="+mn-ea"/>
                        <a:cs typeface="+mn-cs"/>
                      </a:endParaRPr>
                    </a:p>
                  </a:txBody>
                  <a:tcPr marL="68580" marR="68580" marT="0" marB="0" anchor="ctr"/>
                </a:tc>
              </a:tr>
              <a:tr h="481965">
                <a:tc>
                  <a:txBody>
                    <a:bodyPr/>
                    <a:lstStyle/>
                    <a:p>
                      <a:pPr indent="0" algn="ctr">
                        <a:buNone/>
                      </a:pPr>
                      <a:r>
                        <a:rPr lang="en-US" altLang="en-US" sz="1400" b="1" kern="1200" dirty="0">
                          <a:solidFill>
                            <a:schemeClr val="tx1"/>
                          </a:solidFill>
                          <a:latin typeface="+mn-ea"/>
                          <a:ea typeface="+mn-ea"/>
                          <a:cs typeface="+mn-cs"/>
                        </a:rPr>
                        <a:t>Gaussian Bayes</a:t>
                      </a:r>
                      <a:endParaRPr lang="en-US" altLang="en-US" sz="1400" b="1" kern="1200" dirty="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0.8267</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0.9500</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a:solidFill>
                            <a:schemeClr val="tx1"/>
                          </a:solidFill>
                          <a:latin typeface="+mn-ea"/>
                          <a:ea typeface="+mn-ea"/>
                          <a:cs typeface="+mn-cs"/>
                        </a:rPr>
                        <a:t>0.8267</a:t>
                      </a:r>
                      <a:endParaRPr lang="en-US" altLang="en-US" sz="1400" b="1" kern="1200">
                        <a:solidFill>
                          <a:schemeClr val="tx1"/>
                        </a:solidFill>
                        <a:latin typeface="+mn-ea"/>
                        <a:ea typeface="+mn-ea"/>
                        <a:cs typeface="+mn-cs"/>
                      </a:endParaRPr>
                    </a:p>
                  </a:txBody>
                  <a:tcPr marL="68580" marR="68580" marT="0" marB="0" anchor="ctr"/>
                </a:tc>
                <a:tc>
                  <a:txBody>
                    <a:bodyPr/>
                    <a:lstStyle/>
                    <a:p>
                      <a:pPr indent="0" algn="ctr">
                        <a:buNone/>
                      </a:pPr>
                      <a:r>
                        <a:rPr lang="en-US" sz="1400" b="1" kern="1200" dirty="0">
                          <a:solidFill>
                            <a:schemeClr val="tx1"/>
                          </a:solidFill>
                          <a:latin typeface="+mn-ea"/>
                          <a:ea typeface="+mn-ea"/>
                          <a:cs typeface="+mn-cs"/>
                        </a:rPr>
                        <a:t>0.9500</a:t>
                      </a:r>
                      <a:endParaRPr lang="en-US" altLang="en-US" sz="1400" b="1" kern="1200" dirty="0">
                        <a:solidFill>
                          <a:schemeClr val="tx1"/>
                        </a:solidFill>
                        <a:latin typeface="+mn-ea"/>
                        <a:ea typeface="+mn-ea"/>
                        <a:cs typeface="+mn-cs"/>
                      </a:endParaRPr>
                    </a:p>
                  </a:txBody>
                  <a:tcPr marL="68580" marR="68580" marT="0" marB="0" anchor="ctr"/>
                </a:tc>
              </a:tr>
            </a:tbl>
          </a:graphicData>
        </a:graphic>
      </p:graphicFrame>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2" name="表格 21"/>
          <p:cNvGraphicFramePr/>
          <p:nvPr>
            <p:custDataLst>
              <p:tags r:id="rId1"/>
            </p:custDataLst>
          </p:nvPr>
        </p:nvGraphicFramePr>
        <p:xfrm>
          <a:off x="7625" y="758190"/>
          <a:ext cx="9117722" cy="5341620"/>
        </p:xfrm>
        <a:graphic>
          <a:graphicData uri="http://schemas.openxmlformats.org/drawingml/2006/table">
            <a:tbl>
              <a:tblPr firstRow="1" bandRow="1">
                <a:effectLst>
                  <a:outerShdw blurRad="50800" dist="38100" dir="5400000" algn="t" rotWithShape="0">
                    <a:prstClr val="black">
                      <a:alpha val="40000"/>
                    </a:prstClr>
                  </a:outerShdw>
                </a:effectLst>
                <a:tableStyleId>{21E4AEA4-8DFA-4A89-87EB-49C32662AFE0}</a:tableStyleId>
              </a:tblPr>
              <a:tblGrid>
                <a:gridCol w="2430368"/>
                <a:gridCol w="1580222"/>
                <a:gridCol w="1787353"/>
                <a:gridCol w="1687203"/>
                <a:gridCol w="1632576"/>
              </a:tblGrid>
              <a:tr h="519430">
                <a:tc>
                  <a:txBody>
                    <a:bodyPr/>
                    <a:lstStyle/>
                    <a:p>
                      <a:pPr indent="0" algn="ctr">
                        <a:buNone/>
                      </a:pPr>
                      <a:r>
                        <a:rPr lang="en-US" sz="1600" b="0" dirty="0"/>
                        <a:t> </a:t>
                      </a:r>
                      <a:r>
                        <a:rPr lang="en-US" sz="1600" b="1" kern="1200" dirty="0" err="1">
                          <a:solidFill>
                            <a:schemeClr val="tx1"/>
                          </a:solidFill>
                          <a:latin typeface="+mn-ea"/>
                          <a:ea typeface="+mn-ea"/>
                          <a:cs typeface="+mn-cs"/>
                        </a:rPr>
                        <a:t>分类器名称</a:t>
                      </a:r>
                      <a:endParaRPr lang="en-US" altLang="en-US" sz="16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600" b="1" kern="1200" dirty="0" err="1">
                          <a:solidFill>
                            <a:schemeClr val="tx1"/>
                          </a:solidFill>
                          <a:latin typeface="+mn-ea"/>
                          <a:ea typeface="+mn-ea"/>
                          <a:cs typeface="+mn-cs"/>
                        </a:rPr>
                        <a:t>未标准化弯曲度</a:t>
                      </a:r>
                      <a:endParaRPr lang="en-US" altLang="en-US" sz="16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600" b="1" kern="1200" dirty="0" err="1">
                          <a:solidFill>
                            <a:schemeClr val="tx1"/>
                          </a:solidFill>
                          <a:latin typeface="+mn-ea"/>
                          <a:ea typeface="+mn-ea"/>
                          <a:cs typeface="+mn-cs"/>
                        </a:rPr>
                        <a:t>未标准化特征向量</a:t>
                      </a:r>
                      <a:endParaRPr lang="en-US" altLang="en-US" sz="16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600" b="1" kern="1200" dirty="0" err="1">
                          <a:solidFill>
                            <a:schemeClr val="tx1"/>
                          </a:solidFill>
                          <a:latin typeface="+mn-ea"/>
                          <a:ea typeface="+mn-ea"/>
                          <a:cs typeface="+mn-cs"/>
                        </a:rPr>
                        <a:t>标准化弯曲度</a:t>
                      </a:r>
                      <a:endParaRPr lang="en-US" altLang="en-US" sz="16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600" b="1" kern="1200" dirty="0" err="1">
                          <a:solidFill>
                            <a:schemeClr val="tx1"/>
                          </a:solidFill>
                          <a:latin typeface="+mn-ea"/>
                          <a:ea typeface="+mn-ea"/>
                          <a:cs typeface="+mn-cs"/>
                        </a:rPr>
                        <a:t>标准化特征向量</a:t>
                      </a:r>
                      <a:endParaRPr lang="en-US" altLang="en-US" sz="1600" b="1" kern="1200" dirty="0">
                        <a:solidFill>
                          <a:schemeClr val="tx1"/>
                        </a:solidFill>
                        <a:latin typeface="+mn-ea"/>
                        <a:ea typeface="+mn-ea"/>
                        <a:cs typeface="+mn-cs"/>
                      </a:endParaRPr>
                    </a:p>
                  </a:txBody>
                  <a:tcPr marL="68580" marR="68580" marT="0" marB="0" anchor="ctr">
                    <a:cell3D prstMaterial="dkEdge">
                      <a:bevel prst="convex"/>
                      <a:lightRig rig="flood" dir="t"/>
                    </a:cell3D>
                  </a:tcPr>
                </a:tc>
              </a:tr>
              <a:tr h="481965">
                <a:tc>
                  <a:txBody>
                    <a:bodyPr/>
                    <a:lstStyle/>
                    <a:p>
                      <a:pPr indent="0" algn="ctr">
                        <a:buNone/>
                      </a:pPr>
                      <a:r>
                        <a:rPr lang="en-US" sz="1400" b="1" kern="1200" dirty="0" err="1">
                          <a:solidFill>
                            <a:schemeClr val="tx1"/>
                          </a:solidFill>
                          <a:latin typeface="+mn-ea"/>
                          <a:ea typeface="+mn-ea"/>
                          <a:cs typeface="+mn-cs"/>
                        </a:rPr>
                        <a:t>K近邻算法</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0.9500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0.9500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0.9467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0.9333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1965">
                <a:tc>
                  <a:txBody>
                    <a:bodyPr/>
                    <a:lstStyle/>
                    <a:p>
                      <a:pPr indent="0" algn="ctr">
                        <a:buNone/>
                      </a:pPr>
                      <a:r>
                        <a:rPr lang="en-US" sz="1400" b="1" kern="1200" dirty="0" err="1">
                          <a:solidFill>
                            <a:schemeClr val="tx1"/>
                          </a:solidFill>
                          <a:latin typeface="+mn-ea"/>
                          <a:ea typeface="+mn-ea"/>
                          <a:cs typeface="+mn-cs"/>
                        </a:rPr>
                        <a:t>线性核支持向量机</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0.9800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0.9733</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0.9733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0.9733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2600">
                <a:tc>
                  <a:txBody>
                    <a:bodyPr/>
                    <a:lstStyle/>
                    <a:p>
                      <a:pPr indent="0" algn="ctr">
                        <a:buNone/>
                      </a:pPr>
                      <a:r>
                        <a:rPr lang="en-US" sz="1400" b="1" kern="1200">
                          <a:solidFill>
                            <a:schemeClr val="tx1"/>
                          </a:solidFill>
                          <a:latin typeface="+mn-ea"/>
                          <a:ea typeface="+mn-ea"/>
                          <a:cs typeface="+mn-cs"/>
                        </a:rPr>
                        <a:t>多项式核支持向量机</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0.9667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0.9467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0.9367</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0.9533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2600">
                <a:tc>
                  <a:txBody>
                    <a:bodyPr/>
                    <a:lstStyle/>
                    <a:p>
                      <a:pPr indent="0" algn="ctr">
                        <a:buNone/>
                      </a:pPr>
                      <a:r>
                        <a:rPr lang="en-US" sz="1400" b="1" kern="1200" dirty="0" err="1">
                          <a:solidFill>
                            <a:schemeClr val="tx1"/>
                          </a:solidFill>
                          <a:latin typeface="+mn-ea"/>
                          <a:ea typeface="+mn-ea"/>
                          <a:cs typeface="+mn-cs"/>
                        </a:rPr>
                        <a:t>高斯核支持向量机</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0.9667</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0.9700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0.9700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0.9600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2600">
                <a:tc>
                  <a:txBody>
                    <a:bodyPr/>
                    <a:lstStyle/>
                    <a:p>
                      <a:pPr indent="0" algn="ctr">
                        <a:buNone/>
                      </a:pPr>
                      <a:r>
                        <a:rPr lang="en-US" sz="1400" b="1" kern="1200">
                          <a:solidFill>
                            <a:schemeClr val="tx1"/>
                          </a:solidFill>
                          <a:latin typeface="+mn-ea"/>
                          <a:ea typeface="+mn-ea"/>
                          <a:cs typeface="+mn-cs"/>
                        </a:rPr>
                        <a:t>sigmoid核支持向量机</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0.0300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0.9233</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0.8900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0.9400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1965">
                <a:tc>
                  <a:txBody>
                    <a:bodyPr/>
                    <a:lstStyle/>
                    <a:p>
                      <a:pPr indent="0" algn="ctr">
                        <a:buNone/>
                      </a:pPr>
                      <a:r>
                        <a:rPr lang="en-US" sz="1400" b="1" kern="1200" dirty="0" err="1">
                          <a:solidFill>
                            <a:schemeClr val="tx1"/>
                          </a:solidFill>
                          <a:latin typeface="+mn-ea"/>
                          <a:ea typeface="+mn-ea"/>
                          <a:cs typeface="+mn-cs"/>
                        </a:rPr>
                        <a:t>决策树</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0.8567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0.8500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0.8567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0.8467</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1330">
                <a:tc>
                  <a:txBody>
                    <a:bodyPr/>
                    <a:lstStyle/>
                    <a:p>
                      <a:pPr indent="0" algn="ctr">
                        <a:buNone/>
                      </a:pPr>
                      <a:r>
                        <a:rPr lang="en-US" sz="1400" b="1" kern="1200" dirty="0" err="1">
                          <a:solidFill>
                            <a:schemeClr val="tx1"/>
                          </a:solidFill>
                          <a:latin typeface="+mn-ea"/>
                          <a:ea typeface="+mn-ea"/>
                          <a:cs typeface="+mn-cs"/>
                        </a:rPr>
                        <a:t>梯度提升决策树</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0.9033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0.9100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0.9033</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0.9133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2600">
                <a:tc>
                  <a:txBody>
                    <a:bodyPr/>
                    <a:lstStyle/>
                    <a:p>
                      <a:pPr indent="0" algn="ctr">
                        <a:buNone/>
                      </a:pPr>
                      <a:r>
                        <a:rPr lang="en-US" sz="1400" b="1" kern="1200">
                          <a:solidFill>
                            <a:schemeClr val="tx1"/>
                          </a:solidFill>
                          <a:latin typeface="+mn-ea"/>
                          <a:ea typeface="+mn-ea"/>
                          <a:cs typeface="+mn-cs"/>
                        </a:rPr>
                        <a:t>随机森林</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0.9200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0.9567</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0.9300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0.9600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r>
              <a:tr h="481965">
                <a:tc>
                  <a:txBody>
                    <a:bodyPr/>
                    <a:lstStyle/>
                    <a:p>
                      <a:pPr indent="0" algn="ctr">
                        <a:buNone/>
                      </a:pPr>
                      <a:r>
                        <a:rPr lang="en-US" sz="1400" b="1" kern="1200" dirty="0" err="1">
                          <a:solidFill>
                            <a:schemeClr val="tx1"/>
                          </a:solidFill>
                          <a:latin typeface="+mn-ea"/>
                          <a:ea typeface="+mn-ea"/>
                          <a:cs typeface="+mn-cs"/>
                        </a:rPr>
                        <a:t>高斯贝叶斯</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0.8267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0.9500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0.8267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0.9500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r>
              <a:tr h="482600">
                <a:tc>
                  <a:txBody>
                    <a:bodyPr/>
                    <a:lstStyle/>
                    <a:p>
                      <a:pPr indent="0" algn="ctr">
                        <a:buNone/>
                      </a:pPr>
                      <a:r>
                        <a:rPr lang="en-US" sz="1400" b="1" kern="1200" dirty="0" err="1">
                          <a:solidFill>
                            <a:schemeClr val="tx1"/>
                          </a:solidFill>
                          <a:latin typeface="+mn-ea"/>
                          <a:ea typeface="+mn-ea"/>
                          <a:cs typeface="+mn-cs"/>
                        </a:rPr>
                        <a:t>AdaBoost算法</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0.5533</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0.4967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0.5533</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0.4967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硬件部分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电路连线</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407931" y="980728"/>
            <a:ext cx="8072493" cy="701731"/>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单个连接图</a:t>
            </a:r>
            <a:endParaRPr lang="en-US" altLang="zh-CN" b="1"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endParaRPr lang="en-US" altLang="zh-CN"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5436096" y="4725144"/>
            <a:ext cx="3456384" cy="936104"/>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当</a:t>
            </a:r>
            <a:r>
              <a:rPr lang="en-US" altLang="zh-CN" b="1" dirty="0">
                <a:solidFill>
                  <a:schemeClr val="tx1"/>
                </a:solidFill>
                <a:latin typeface="Times New Roman" panose="02020603050405020304" pitchFamily="18" charset="0"/>
                <a:cs typeface="Times New Roman" panose="02020603050405020304" pitchFamily="18" charset="0"/>
              </a:rPr>
              <a:t>R1/R2 </a:t>
            </a:r>
            <a:r>
              <a:rPr lang="zh-CN" altLang="en-US" b="1" dirty="0">
                <a:solidFill>
                  <a:schemeClr val="tx1"/>
                </a:solidFill>
                <a:latin typeface="Times New Roman" panose="02020603050405020304" pitchFamily="18" charset="0"/>
                <a:cs typeface="Times New Roman" panose="02020603050405020304" pitchFamily="18" charset="0"/>
              </a:rPr>
              <a:t>的值越小，</a:t>
            </a:r>
            <a:r>
              <a:rPr lang="en-US" altLang="zh-CN" b="1" dirty="0" err="1">
                <a:solidFill>
                  <a:schemeClr val="tx1"/>
                </a:solidFill>
                <a:latin typeface="Times New Roman" panose="02020603050405020304" pitchFamily="18" charset="0"/>
                <a:cs typeface="Times New Roman" panose="02020603050405020304" pitchFamily="18" charset="0"/>
              </a:rPr>
              <a:t>V_out</a:t>
            </a:r>
            <a:r>
              <a:rPr lang="en-US" altLang="zh-CN" b="1" dirty="0">
                <a:solidFill>
                  <a:schemeClr val="tx1"/>
                </a:solidFill>
                <a:latin typeface="Times New Roman" panose="02020603050405020304" pitchFamily="18" charset="0"/>
                <a:cs typeface="Times New Roman" panose="02020603050405020304" pitchFamily="18" charset="0"/>
              </a:rPr>
              <a:t> </a:t>
            </a:r>
            <a:r>
              <a:rPr lang="zh-CN" altLang="en-US" b="1" dirty="0">
                <a:solidFill>
                  <a:schemeClr val="tx1"/>
                </a:solidFill>
                <a:latin typeface="Times New Roman" panose="02020603050405020304" pitchFamily="18" charset="0"/>
                <a:cs typeface="Times New Roman" panose="02020603050405020304" pitchFamily="18" charset="0"/>
              </a:rPr>
              <a:t>区分度越大，其中</a:t>
            </a:r>
            <a:r>
              <a:rPr lang="en-US" altLang="zh-CN" b="1" dirty="0">
                <a:solidFill>
                  <a:schemeClr val="tx1"/>
                </a:solidFill>
                <a:latin typeface="Times New Roman" panose="02020603050405020304" pitchFamily="18" charset="0"/>
                <a:cs typeface="Times New Roman" panose="02020603050405020304" pitchFamily="18" charset="0"/>
              </a:rPr>
              <a:t>R1=[7k~30k</a:t>
            </a:r>
            <a:r>
              <a:rPr lang="zh-CN" altLang="en-US" b="1" dirty="0">
                <a:solidFill>
                  <a:schemeClr val="tx1"/>
                </a:solidFill>
                <a:latin typeface="Times New Roman" panose="02020603050405020304" pitchFamily="18" charset="0"/>
                <a:cs typeface="Times New Roman" panose="02020603050405020304" pitchFamily="18" charset="0"/>
              </a:rPr>
              <a:t>欧</a:t>
            </a:r>
            <a:r>
              <a:rPr lang="en-US" altLang="zh-CN" b="1" dirty="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251520" y="1484784"/>
            <a:ext cx="3994785" cy="2995930"/>
          </a:xfrm>
          <a:prstGeom prst="rect">
            <a:avLst/>
          </a:prstGeom>
        </p:spPr>
      </p:pic>
      <p:grpSp>
        <p:nvGrpSpPr>
          <p:cNvPr id="5" name="组合 4"/>
          <p:cNvGrpSpPr/>
          <p:nvPr/>
        </p:nvGrpSpPr>
        <p:grpSpPr>
          <a:xfrm>
            <a:off x="6669859" y="692696"/>
            <a:ext cx="2474141" cy="4041740"/>
            <a:chOff x="5381765" y="980728"/>
            <a:chExt cx="2511920" cy="4246682"/>
          </a:xfrm>
        </p:grpSpPr>
        <p:cxnSp>
          <p:nvCxnSpPr>
            <p:cNvPr id="11" name="直接连接符 10"/>
            <p:cNvCxnSpPr/>
            <p:nvPr/>
          </p:nvCxnSpPr>
          <p:spPr>
            <a:xfrm>
              <a:off x="5820410" y="1381125"/>
              <a:ext cx="473075" cy="19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26" idx="0"/>
            </p:cNvCxnSpPr>
            <p:nvPr/>
          </p:nvCxnSpPr>
          <p:spPr>
            <a:xfrm>
              <a:off x="6039733" y="1368787"/>
              <a:ext cx="1" cy="347056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881301" y="1710700"/>
              <a:ext cx="316865" cy="10858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7" name="直接连接符 16"/>
            <p:cNvCxnSpPr/>
            <p:nvPr/>
          </p:nvCxnSpPr>
          <p:spPr>
            <a:xfrm flipH="1">
              <a:off x="6039698" y="2796550"/>
              <a:ext cx="70" cy="8190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886809" y="3615589"/>
              <a:ext cx="305848" cy="8013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9" name="直接连接符 18"/>
            <p:cNvCxnSpPr/>
            <p:nvPr/>
          </p:nvCxnSpPr>
          <p:spPr>
            <a:xfrm flipH="1">
              <a:off x="6036379" y="4416898"/>
              <a:ext cx="6708" cy="4224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038215" y="3326165"/>
              <a:ext cx="868045" cy="25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185948" y="2115617"/>
              <a:ext cx="1574800" cy="38805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Flex</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6318885" y="3930015"/>
              <a:ext cx="1574800" cy="388059"/>
            </a:xfrm>
            <a:prstGeom prst="rect">
              <a:avLst/>
            </a:prstGeom>
            <a:noFill/>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graphicFrame>
          <p:nvGraphicFramePr>
            <p:cNvPr id="23" name="对象 22">
              <a:hlinkClick r:id="" action="ppaction://ole?verb=0"/>
            </p:cNvPr>
            <p:cNvGraphicFramePr>
              <a:graphicFrameLocks noChangeAspect="1"/>
            </p:cNvGraphicFramePr>
            <p:nvPr/>
          </p:nvGraphicFramePr>
          <p:xfrm>
            <a:off x="6697701" y="2191276"/>
            <a:ext cx="274955" cy="335280"/>
          </p:xfrm>
          <a:graphic>
            <a:graphicData uri="http://schemas.openxmlformats.org/presentationml/2006/ole">
              <mc:AlternateContent xmlns:mc="http://schemas.openxmlformats.org/markup-compatibility/2006">
                <mc:Choice xmlns:v="urn:schemas-microsoft-com:vml" Requires="v">
                  <p:oleObj spid="_x0000_s4099" name="" r:id="rId2" imgW="177165" imgH="215900" progId="Equation.KSEE3">
                    <p:embed/>
                  </p:oleObj>
                </mc:Choice>
                <mc:Fallback>
                  <p:oleObj name="" r:id="rId2" imgW="177165" imgH="215900" progId="Equation.KSEE3">
                    <p:embed/>
                    <p:pic>
                      <p:nvPicPr>
                        <p:cNvPr id="0" name="对象 22">
                          <a:hlinkClick r:id="" action="ppaction://ole?verb=0"/>
                        </p:cNvPr>
                        <p:cNvPicPr/>
                        <p:nvPr/>
                      </p:nvPicPr>
                      <p:blipFill>
                        <a:blip r:embed="rId3"/>
                        <a:stretch>
                          <a:fillRect/>
                        </a:stretch>
                      </p:blipFill>
                      <p:spPr>
                        <a:xfrm>
                          <a:off x="6697701" y="2191276"/>
                          <a:ext cx="274955" cy="335280"/>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6332163" y="4007098"/>
            <a:ext cx="295910" cy="335280"/>
          </p:xfrm>
          <a:graphic>
            <a:graphicData uri="http://schemas.openxmlformats.org/presentationml/2006/ole">
              <mc:AlternateContent xmlns:mc="http://schemas.openxmlformats.org/markup-compatibility/2006">
                <mc:Choice xmlns:v="urn:schemas-microsoft-com:vml" Requires="v">
                  <p:oleObj spid="_x0000_s2" name="" r:id="rId4" imgW="190500" imgH="215900" progId="Equation.KSEE3">
                    <p:embed/>
                  </p:oleObj>
                </mc:Choice>
                <mc:Fallback>
                  <p:oleObj name="" r:id="rId4" imgW="190500" imgH="215900" progId="Equation.KSEE3">
                    <p:embed/>
                    <p:pic>
                      <p:nvPicPr>
                        <p:cNvPr id="0" name="对象 23">
                          <a:hlinkClick r:id="" action="ppaction://ole?verb=0"/>
                        </p:cNvPr>
                        <p:cNvPicPr/>
                        <p:nvPr/>
                      </p:nvPicPr>
                      <p:blipFill>
                        <a:blip r:embed="rId5"/>
                        <a:stretch>
                          <a:fillRect/>
                        </a:stretch>
                      </p:blipFill>
                      <p:spPr>
                        <a:xfrm>
                          <a:off x="6332163" y="4007098"/>
                          <a:ext cx="295910" cy="335280"/>
                        </a:xfrm>
                        <a:prstGeom prst="rect">
                          <a:avLst/>
                        </a:prstGeom>
                      </p:spPr>
                    </p:pic>
                  </p:oleObj>
                </mc:Fallback>
              </mc:AlternateContent>
            </a:graphicData>
          </a:graphic>
        </p:graphicFrame>
        <p:sp>
          <p:nvSpPr>
            <p:cNvPr id="25" name="文本框 24"/>
            <p:cNvSpPr txBox="1"/>
            <p:nvPr/>
          </p:nvSpPr>
          <p:spPr>
            <a:xfrm>
              <a:off x="5381765" y="980728"/>
              <a:ext cx="1315935" cy="388059"/>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Vin)</a:t>
              </a:r>
              <a:endParaRPr lang="en-US" altLang="zh-CN"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5674195" y="4839351"/>
              <a:ext cx="731076" cy="38805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GND</a:t>
              </a:r>
              <a:endParaRPr lang="en-US" altLang="zh-CN"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039734" y="2947869"/>
              <a:ext cx="1842710" cy="388059"/>
            </a:xfrm>
            <a:prstGeom prst="rect">
              <a:avLst/>
            </a:prstGeom>
            <a:noFill/>
          </p:spPr>
          <p:txBody>
            <a:bodyPr wrap="square" rtlCol="0">
              <a:spAutoFit/>
            </a:bodyPr>
            <a:lstStyle/>
            <a:p>
              <a:pPr algn="ctr"/>
              <a:r>
                <a:rPr lang="zh-CN" altLang="en-US" dirty="0">
                  <a:solidFill>
                    <a:srgbClr val="FF0000"/>
                  </a:solidFill>
                  <a:latin typeface="微软雅黑" panose="020B0503020204020204" pitchFamily="34" charset="-122"/>
                  <a:ea typeface="微软雅黑" panose="020B0503020204020204" pitchFamily="34" charset="-122"/>
                </a:rPr>
                <a:t>模拟接口</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err="1">
                  <a:solidFill>
                    <a:srgbClr val="FF0000"/>
                  </a:solidFill>
                  <a:latin typeface="微软雅黑" panose="020B0503020204020204" pitchFamily="34" charset="-122"/>
                  <a:ea typeface="微软雅黑" panose="020B0503020204020204" pitchFamily="34" charset="-122"/>
                </a:rPr>
                <a:t>Vout</a:t>
              </a:r>
              <a:r>
                <a:rPr lang="en-US" altLang="zh-CN" dirty="0">
                  <a:solidFill>
                    <a:srgbClr val="FF0000"/>
                  </a:solidFill>
                  <a:latin typeface="微软雅黑" panose="020B0503020204020204" pitchFamily="34" charset="-122"/>
                  <a:ea typeface="微软雅黑" panose="020B0503020204020204" pitchFamily="34" charset="-122"/>
                </a:rPr>
                <a:t>)</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405270" y="3931439"/>
              <a:ext cx="1338580" cy="388059"/>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Ldd:10k</a:t>
              </a:r>
              <a:endParaRPr lang="en-US" altLang="zh-CN" dirty="0">
                <a:latin typeface="微软雅黑" panose="020B0503020204020204" pitchFamily="34" charset="-122"/>
                <a:ea typeface="微软雅黑" panose="020B0503020204020204" pitchFamily="34" charset="-122"/>
              </a:endParaRPr>
            </a:p>
          </p:txBody>
        </p:sp>
      </p:grpSp>
      <p:graphicFrame>
        <p:nvGraphicFramePr>
          <p:cNvPr id="35" name="对象 34">
            <a:hlinkClick r:id="" action="ppaction://ole?verb=0"/>
          </p:cNvPr>
          <p:cNvGraphicFramePr>
            <a:graphicFrameLocks noChangeAspect="1"/>
          </p:cNvGraphicFramePr>
          <p:nvPr/>
        </p:nvGraphicFramePr>
        <p:xfrm>
          <a:off x="4427984" y="1988840"/>
          <a:ext cx="2237740" cy="808990"/>
        </p:xfrm>
        <a:graphic>
          <a:graphicData uri="http://schemas.openxmlformats.org/presentationml/2006/ole">
            <mc:AlternateContent xmlns:mc="http://schemas.openxmlformats.org/markup-compatibility/2006">
              <mc:Choice xmlns:v="urn:schemas-microsoft-com:vml" Requires="v">
                <p:oleObj spid="_x0000_s6" name="" r:id="rId6" imgW="1193800" imgH="431800" progId="Equation.KSEE3">
                  <p:embed/>
                </p:oleObj>
              </mc:Choice>
              <mc:Fallback>
                <p:oleObj name="" r:id="rId6" imgW="1193800" imgH="431800" progId="Equation.KSEE3">
                  <p:embed/>
                  <p:pic>
                    <p:nvPicPr>
                      <p:cNvPr id="0" name="对象 34">
                        <a:hlinkClick r:id="" action="ppaction://ole?verb=0"/>
                      </p:cNvPr>
                      <p:cNvPicPr/>
                      <p:nvPr/>
                    </p:nvPicPr>
                    <p:blipFill>
                      <a:blip r:embed="rId7"/>
                      <a:stretch>
                        <a:fillRect/>
                      </a:stretch>
                    </p:blipFill>
                    <p:spPr>
                      <a:xfrm>
                        <a:off x="4427984" y="1988840"/>
                        <a:ext cx="2237740" cy="808990"/>
                      </a:xfrm>
                      <a:prstGeom prst="rect">
                        <a:avLst/>
                      </a:prstGeom>
                    </p:spPr>
                  </p:pic>
                </p:oleObj>
              </mc:Fallback>
            </mc:AlternateContent>
          </a:graphicData>
        </a:graphic>
      </p:graphicFrame>
      <p:graphicFrame>
        <p:nvGraphicFramePr>
          <p:cNvPr id="36" name="对象 35">
            <a:hlinkClick r:id="" action="ppaction://ole?verb=0"/>
          </p:cNvPr>
          <p:cNvGraphicFramePr>
            <a:graphicFrameLocks noChangeAspect="1"/>
          </p:cNvGraphicFramePr>
          <p:nvPr/>
        </p:nvGraphicFramePr>
        <p:xfrm>
          <a:off x="5071958" y="6049010"/>
          <a:ext cx="4047490" cy="808990"/>
        </p:xfrm>
        <a:graphic>
          <a:graphicData uri="http://schemas.openxmlformats.org/presentationml/2006/ole">
            <mc:AlternateContent xmlns:mc="http://schemas.openxmlformats.org/markup-compatibility/2006">
              <mc:Choice xmlns:v="urn:schemas-microsoft-com:vml" Requires="v">
                <p:oleObj spid="_x0000_s7" name="" r:id="rId8" imgW="2159000" imgH="431800" progId="Equation.KSEE3">
                  <p:embed/>
                </p:oleObj>
              </mc:Choice>
              <mc:Fallback>
                <p:oleObj name="" r:id="rId8" imgW="2159000" imgH="431800" progId="Equation.KSEE3">
                  <p:embed/>
                  <p:pic>
                    <p:nvPicPr>
                      <p:cNvPr id="0" name="对象 35">
                        <a:hlinkClick r:id="" action="ppaction://ole?verb=0"/>
                      </p:cNvPr>
                      <p:cNvPicPr/>
                      <p:nvPr/>
                    </p:nvPicPr>
                    <p:blipFill>
                      <a:blip r:embed="rId9"/>
                      <a:stretch>
                        <a:fillRect/>
                      </a:stretch>
                    </p:blipFill>
                    <p:spPr>
                      <a:xfrm>
                        <a:off x="5071958" y="6049010"/>
                        <a:ext cx="4047490" cy="808990"/>
                      </a:xfrm>
                      <a:prstGeom prst="rect">
                        <a:avLst/>
                      </a:prstGeom>
                    </p:spPr>
                  </p:pic>
                </p:oleObj>
              </mc:Fallback>
            </mc:AlternateContent>
          </a:graphicData>
        </a:graphic>
      </p:graphicFrame>
      <p:pic>
        <p:nvPicPr>
          <p:cNvPr id="38" name="图片 37"/>
          <p:cNvPicPr>
            <a:picLocks noChangeAspect="1"/>
          </p:cNvPicPr>
          <p:nvPr/>
        </p:nvPicPr>
        <p:blipFill>
          <a:blip r:embed="rId10">
            <a:clrChange>
              <a:clrFrom>
                <a:srgbClr val="FFFFFF"/>
              </a:clrFrom>
              <a:clrTo>
                <a:srgbClr val="FFFFFF">
                  <a:alpha val="0"/>
                </a:srgbClr>
              </a:clrTo>
            </a:clrChange>
          </a:blip>
          <a:stretch>
            <a:fillRect/>
          </a:stretch>
        </p:blipFill>
        <p:spPr>
          <a:xfrm>
            <a:off x="3923928" y="4509120"/>
            <a:ext cx="1596529" cy="1489839"/>
          </a:xfrm>
          <a:prstGeom prst="rect">
            <a:avLst/>
          </a:prstGeom>
        </p:spPr>
      </p:pic>
      <p:sp>
        <p:nvSpPr>
          <p:cNvPr id="39" name="燕尾形箭头 38"/>
          <p:cNvSpPr/>
          <p:nvPr/>
        </p:nvSpPr>
        <p:spPr>
          <a:xfrm>
            <a:off x="3779912" y="5085184"/>
            <a:ext cx="360040" cy="2160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1">
            <a:clrChange>
              <a:clrFrom>
                <a:srgbClr val="FFFFFF"/>
              </a:clrFrom>
              <a:clrTo>
                <a:srgbClr val="FFFFFF">
                  <a:alpha val="0"/>
                </a:srgbClr>
              </a:clrTo>
            </a:clrChange>
          </a:blip>
          <a:stretch>
            <a:fillRect/>
          </a:stretch>
        </p:blipFill>
        <p:spPr>
          <a:xfrm>
            <a:off x="0" y="4797152"/>
            <a:ext cx="3978442" cy="1008112"/>
          </a:xfrm>
          <a:prstGeom prst="rect">
            <a:avLst/>
          </a:prstGeom>
        </p:spPr>
      </p:pic>
      <p:sp>
        <p:nvSpPr>
          <p:cNvPr id="29" name="圆角矩形 28"/>
          <p:cNvSpPr/>
          <p:nvPr/>
        </p:nvSpPr>
        <p:spPr>
          <a:xfrm>
            <a:off x="4644008" y="3284984"/>
            <a:ext cx="2160240" cy="720080"/>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rgbClr val="FF0000"/>
                </a:solidFill>
                <a:latin typeface="Times New Roman" panose="02020603050405020304" pitchFamily="18" charset="0"/>
                <a:cs typeface="Times New Roman" panose="02020603050405020304" pitchFamily="18" charset="0"/>
              </a:rPr>
              <a:t>Vout</a:t>
            </a:r>
            <a:r>
              <a:rPr lang="zh-CN" altLang="en-US" b="1" dirty="0">
                <a:solidFill>
                  <a:srgbClr val="FF0000"/>
                </a:solidFill>
                <a:latin typeface="Times New Roman" panose="02020603050405020304" pitchFamily="18" charset="0"/>
                <a:cs typeface="Times New Roman" panose="02020603050405020304" pitchFamily="18" charset="0"/>
              </a:rPr>
              <a:t>另一端是</a:t>
            </a:r>
            <a:r>
              <a:rPr lang="en-US" altLang="zh-CN" b="1" dirty="0">
                <a:solidFill>
                  <a:srgbClr val="FF0000"/>
                </a:solidFill>
                <a:latin typeface="Times New Roman" panose="02020603050405020304" pitchFamily="18" charset="0"/>
                <a:cs typeface="Times New Roman" panose="02020603050405020304" pitchFamily="18" charset="0"/>
              </a:rPr>
              <a:t>GND</a:t>
            </a:r>
            <a:r>
              <a:rPr lang="zh-CN" altLang="en-US" b="1" dirty="0">
                <a:solidFill>
                  <a:srgbClr val="FF0000"/>
                </a:solidFill>
                <a:latin typeface="Times New Roman" panose="02020603050405020304" pitchFamily="18" charset="0"/>
                <a:cs typeface="Times New Roman" panose="02020603050405020304" pitchFamily="18" charset="0"/>
              </a:rPr>
              <a:t>，相当于测</a:t>
            </a:r>
            <a:r>
              <a:rPr lang="en-US" altLang="zh-CN" b="1" dirty="0">
                <a:solidFill>
                  <a:srgbClr val="FF0000"/>
                </a:solidFill>
                <a:latin typeface="Times New Roman" panose="02020603050405020304" pitchFamily="18" charset="0"/>
                <a:cs typeface="Times New Roman" panose="02020603050405020304" pitchFamily="18" charset="0"/>
              </a:rPr>
              <a:t>R2</a:t>
            </a:r>
            <a:r>
              <a:rPr lang="zh-CN" altLang="en-US" b="1" dirty="0">
                <a:solidFill>
                  <a:srgbClr val="FF0000"/>
                </a:solidFill>
                <a:latin typeface="Times New Roman" panose="02020603050405020304" pitchFamily="18" charset="0"/>
                <a:cs typeface="Times New Roman" panose="02020603050405020304" pitchFamily="18" charset="0"/>
              </a:rPr>
              <a:t>的电压</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8" name="下箭头 7"/>
          <p:cNvSpPr/>
          <p:nvPr/>
        </p:nvSpPr>
        <p:spPr>
          <a:xfrm rot="3277820">
            <a:off x="4809305" y="4636062"/>
            <a:ext cx="256485"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2380697" y="926443"/>
            <a:ext cx="4577194" cy="369332"/>
          </a:xfrm>
          <a:prstGeom prst="rect">
            <a:avLst/>
          </a:prstGeom>
          <a:noFill/>
        </p:spPr>
        <p:txBody>
          <a:bodyPr wrap="square">
            <a:spAutoFit/>
          </a:bodyPr>
          <a:lstStyle/>
          <a:p>
            <a:pPr marL="800100" lvl="1" indent="-342900">
              <a:spcBef>
                <a:spcPct val="20000"/>
              </a:spcBef>
              <a:buSzPct val="80000"/>
              <a:buFont typeface="Wingdings" panose="05000000000000000000" pitchFamily="2" charset="2"/>
              <a:buChar char="l"/>
              <a:defRPr/>
            </a:pPr>
            <a:r>
              <a:rPr lang="en-US" altLang="zh-CN" dirty="0">
                <a:solidFill>
                  <a:srgbClr val="FF0000"/>
                </a:solidFill>
                <a:latin typeface="微软雅黑" panose="020B0503020204020204" pitchFamily="34" charset="-122"/>
                <a:ea typeface="微软雅黑" panose="020B0503020204020204" pitchFamily="34" charset="-122"/>
              </a:rPr>
              <a:t>0.5w continuous; 1w peak;</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硬件部分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电路连线（遗留问题）</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407931" y="980728"/>
            <a:ext cx="8072493" cy="701731"/>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en-US" altLang="zh-CN" b="1" dirty="0">
                <a:latin typeface="微软雅黑" panose="020B0503020204020204" pitchFamily="34" charset="-122"/>
                <a:ea typeface="微软雅黑" panose="020B0503020204020204" pitchFamily="34" charset="-122"/>
              </a:rPr>
              <a:t>R2</a:t>
            </a:r>
            <a:r>
              <a:rPr lang="zh-CN" altLang="en-US" b="1" dirty="0">
                <a:latin typeface="微软雅黑" panose="020B0503020204020204" pitchFamily="34" charset="-122"/>
                <a:ea typeface="微软雅黑" panose="020B0503020204020204" pitchFamily="34" charset="-122"/>
              </a:rPr>
              <a:t>定值电阻选值</a:t>
            </a:r>
            <a:endParaRPr lang="en-US" altLang="zh-CN" b="1"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endParaRPr lang="en-US" altLang="zh-CN"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407931" y="2494939"/>
            <a:ext cx="3456384" cy="936104"/>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当</a:t>
            </a:r>
            <a:r>
              <a:rPr lang="en-US" altLang="zh-CN" b="1" dirty="0">
                <a:solidFill>
                  <a:schemeClr val="tx1"/>
                </a:solidFill>
                <a:latin typeface="Times New Roman" panose="02020603050405020304" pitchFamily="18" charset="0"/>
                <a:cs typeface="Times New Roman" panose="02020603050405020304" pitchFamily="18" charset="0"/>
              </a:rPr>
              <a:t>R1/R2 </a:t>
            </a:r>
            <a:r>
              <a:rPr lang="zh-CN" altLang="en-US" b="1" dirty="0">
                <a:solidFill>
                  <a:schemeClr val="tx1"/>
                </a:solidFill>
                <a:latin typeface="Times New Roman" panose="02020603050405020304" pitchFamily="18" charset="0"/>
                <a:cs typeface="Times New Roman" panose="02020603050405020304" pitchFamily="18" charset="0"/>
              </a:rPr>
              <a:t>的值越小，</a:t>
            </a:r>
            <a:r>
              <a:rPr lang="en-US" altLang="zh-CN" b="1" dirty="0" err="1">
                <a:solidFill>
                  <a:schemeClr val="tx1"/>
                </a:solidFill>
                <a:latin typeface="Times New Roman" panose="02020603050405020304" pitchFamily="18" charset="0"/>
                <a:cs typeface="Times New Roman" panose="02020603050405020304" pitchFamily="18" charset="0"/>
              </a:rPr>
              <a:t>V_out</a:t>
            </a:r>
            <a:r>
              <a:rPr lang="en-US" altLang="zh-CN" b="1" dirty="0">
                <a:solidFill>
                  <a:schemeClr val="tx1"/>
                </a:solidFill>
                <a:latin typeface="Times New Roman" panose="02020603050405020304" pitchFamily="18" charset="0"/>
                <a:cs typeface="Times New Roman" panose="02020603050405020304" pitchFamily="18" charset="0"/>
              </a:rPr>
              <a:t> </a:t>
            </a:r>
            <a:r>
              <a:rPr lang="zh-CN" altLang="en-US" b="1" dirty="0">
                <a:solidFill>
                  <a:schemeClr val="tx1"/>
                </a:solidFill>
                <a:latin typeface="Times New Roman" panose="02020603050405020304" pitchFamily="18" charset="0"/>
                <a:cs typeface="Times New Roman" panose="02020603050405020304" pitchFamily="18" charset="0"/>
              </a:rPr>
              <a:t>区分度越大，其中</a:t>
            </a:r>
            <a:r>
              <a:rPr lang="en-US" altLang="zh-CN" b="1" dirty="0">
                <a:solidFill>
                  <a:schemeClr val="tx1"/>
                </a:solidFill>
                <a:latin typeface="Times New Roman" panose="02020603050405020304" pitchFamily="18" charset="0"/>
                <a:cs typeface="Times New Roman" panose="02020603050405020304" pitchFamily="18" charset="0"/>
              </a:rPr>
              <a:t>R1=[7k~30k</a:t>
            </a:r>
            <a:r>
              <a:rPr lang="zh-CN" altLang="en-US" b="1" dirty="0">
                <a:solidFill>
                  <a:schemeClr val="tx1"/>
                </a:solidFill>
                <a:latin typeface="Times New Roman" panose="02020603050405020304" pitchFamily="18" charset="0"/>
                <a:cs typeface="Times New Roman" panose="02020603050405020304" pitchFamily="18" charset="0"/>
              </a:rPr>
              <a:t>欧</a:t>
            </a:r>
            <a:r>
              <a:rPr lang="en-US" altLang="zh-CN" b="1" dirty="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p:grpSp>
        <p:nvGrpSpPr>
          <p:cNvPr id="5" name="组合 4"/>
          <p:cNvGrpSpPr/>
          <p:nvPr/>
        </p:nvGrpSpPr>
        <p:grpSpPr>
          <a:xfrm>
            <a:off x="6669859" y="692696"/>
            <a:ext cx="2474141" cy="4041740"/>
            <a:chOff x="5381765" y="980728"/>
            <a:chExt cx="2511920" cy="4246682"/>
          </a:xfrm>
        </p:grpSpPr>
        <p:cxnSp>
          <p:nvCxnSpPr>
            <p:cNvPr id="11" name="直接连接符 10"/>
            <p:cNvCxnSpPr/>
            <p:nvPr/>
          </p:nvCxnSpPr>
          <p:spPr>
            <a:xfrm>
              <a:off x="5820410" y="1381125"/>
              <a:ext cx="473075" cy="19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26" idx="0"/>
            </p:cNvCxnSpPr>
            <p:nvPr/>
          </p:nvCxnSpPr>
          <p:spPr>
            <a:xfrm>
              <a:off x="6039733" y="1368787"/>
              <a:ext cx="1" cy="347056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881301" y="1710700"/>
              <a:ext cx="316865" cy="10858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7" name="直接连接符 16"/>
            <p:cNvCxnSpPr/>
            <p:nvPr/>
          </p:nvCxnSpPr>
          <p:spPr>
            <a:xfrm flipH="1">
              <a:off x="6039698" y="2796550"/>
              <a:ext cx="70" cy="8190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886809" y="3615589"/>
              <a:ext cx="305848" cy="8013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9" name="直接连接符 18"/>
            <p:cNvCxnSpPr/>
            <p:nvPr/>
          </p:nvCxnSpPr>
          <p:spPr>
            <a:xfrm flipH="1">
              <a:off x="6036379" y="4416898"/>
              <a:ext cx="6708" cy="4224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038215" y="3326165"/>
              <a:ext cx="868045" cy="25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185948" y="2115617"/>
              <a:ext cx="1574800" cy="38805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Flex</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6318885" y="3930015"/>
              <a:ext cx="1574800" cy="388059"/>
            </a:xfrm>
            <a:prstGeom prst="rect">
              <a:avLst/>
            </a:prstGeom>
            <a:noFill/>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graphicFrame>
          <p:nvGraphicFramePr>
            <p:cNvPr id="23" name="对象 22">
              <a:hlinkClick r:id="" action="ppaction://ole?verb=0"/>
            </p:cNvPr>
            <p:cNvGraphicFramePr>
              <a:graphicFrameLocks noChangeAspect="1"/>
            </p:cNvGraphicFramePr>
            <p:nvPr/>
          </p:nvGraphicFramePr>
          <p:xfrm>
            <a:off x="6697701" y="2191276"/>
            <a:ext cx="274955" cy="335280"/>
          </p:xfrm>
          <a:graphic>
            <a:graphicData uri="http://schemas.openxmlformats.org/presentationml/2006/ole">
              <mc:AlternateContent xmlns:mc="http://schemas.openxmlformats.org/markup-compatibility/2006">
                <mc:Choice xmlns:v="urn:schemas-microsoft-com:vml" Requires="v">
                  <p:oleObj spid="_x0000_s4099" name="" r:id="rId1" imgW="177165" imgH="215900" progId="Equation.KSEE3">
                    <p:embed/>
                  </p:oleObj>
                </mc:Choice>
                <mc:Fallback>
                  <p:oleObj name="" r:id="rId1" imgW="177165" imgH="215900" progId="Equation.KSEE3">
                    <p:embed/>
                    <p:pic>
                      <p:nvPicPr>
                        <p:cNvPr id="0" name="对象 22">
                          <a:hlinkClick r:id="" action="ppaction://ole?verb=0"/>
                        </p:cNvPr>
                        <p:cNvPicPr/>
                        <p:nvPr/>
                      </p:nvPicPr>
                      <p:blipFill>
                        <a:blip r:embed="rId2"/>
                        <a:stretch>
                          <a:fillRect/>
                        </a:stretch>
                      </p:blipFill>
                      <p:spPr>
                        <a:xfrm>
                          <a:off x="6697701" y="2191276"/>
                          <a:ext cx="274955" cy="335280"/>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6332163" y="4007098"/>
            <a:ext cx="295910" cy="335280"/>
          </p:xfrm>
          <a:graphic>
            <a:graphicData uri="http://schemas.openxmlformats.org/presentationml/2006/ole">
              <mc:AlternateContent xmlns:mc="http://schemas.openxmlformats.org/markup-compatibility/2006">
                <mc:Choice xmlns:v="urn:schemas-microsoft-com:vml" Requires="v">
                  <p:oleObj spid="_x0000_s2" name="" r:id="rId3" imgW="190500" imgH="215900" progId="Equation.KSEE3">
                    <p:embed/>
                  </p:oleObj>
                </mc:Choice>
                <mc:Fallback>
                  <p:oleObj name="" r:id="rId3" imgW="190500" imgH="215900" progId="Equation.KSEE3">
                    <p:embed/>
                    <p:pic>
                      <p:nvPicPr>
                        <p:cNvPr id="0" name="对象 23">
                          <a:hlinkClick r:id="" action="ppaction://ole?verb=0"/>
                        </p:cNvPr>
                        <p:cNvPicPr/>
                        <p:nvPr/>
                      </p:nvPicPr>
                      <p:blipFill>
                        <a:blip r:embed="rId4"/>
                        <a:stretch>
                          <a:fillRect/>
                        </a:stretch>
                      </p:blipFill>
                      <p:spPr>
                        <a:xfrm>
                          <a:off x="6332163" y="4007098"/>
                          <a:ext cx="295910" cy="335280"/>
                        </a:xfrm>
                        <a:prstGeom prst="rect">
                          <a:avLst/>
                        </a:prstGeom>
                      </p:spPr>
                    </p:pic>
                  </p:oleObj>
                </mc:Fallback>
              </mc:AlternateContent>
            </a:graphicData>
          </a:graphic>
        </p:graphicFrame>
        <p:sp>
          <p:nvSpPr>
            <p:cNvPr id="25" name="文本框 24"/>
            <p:cNvSpPr txBox="1"/>
            <p:nvPr/>
          </p:nvSpPr>
          <p:spPr>
            <a:xfrm>
              <a:off x="5381765" y="980728"/>
              <a:ext cx="1315935" cy="388059"/>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Vin)</a:t>
              </a:r>
              <a:endParaRPr lang="en-US" altLang="zh-CN"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5674195" y="4839351"/>
              <a:ext cx="731076" cy="38805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GND</a:t>
              </a:r>
              <a:endParaRPr lang="en-US" altLang="zh-CN"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039734" y="2947869"/>
              <a:ext cx="1842710" cy="388059"/>
            </a:xfrm>
            <a:prstGeom prst="rect">
              <a:avLst/>
            </a:prstGeom>
            <a:noFill/>
          </p:spPr>
          <p:txBody>
            <a:bodyPr wrap="square" rtlCol="0">
              <a:spAutoFit/>
            </a:bodyPr>
            <a:lstStyle/>
            <a:p>
              <a:pPr algn="ctr"/>
              <a:r>
                <a:rPr lang="zh-CN" altLang="en-US" dirty="0">
                  <a:solidFill>
                    <a:srgbClr val="FF0000"/>
                  </a:solidFill>
                  <a:latin typeface="微软雅黑" panose="020B0503020204020204" pitchFamily="34" charset="-122"/>
                  <a:ea typeface="微软雅黑" panose="020B0503020204020204" pitchFamily="34" charset="-122"/>
                </a:rPr>
                <a:t>模拟接口</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err="1">
                  <a:solidFill>
                    <a:srgbClr val="FF0000"/>
                  </a:solidFill>
                  <a:latin typeface="微软雅黑" panose="020B0503020204020204" pitchFamily="34" charset="-122"/>
                  <a:ea typeface="微软雅黑" panose="020B0503020204020204" pitchFamily="34" charset="-122"/>
                </a:rPr>
                <a:t>Vout</a:t>
              </a:r>
              <a:r>
                <a:rPr lang="en-US" altLang="zh-CN" dirty="0">
                  <a:solidFill>
                    <a:srgbClr val="FF0000"/>
                  </a:solidFill>
                  <a:latin typeface="微软雅黑" panose="020B0503020204020204" pitchFamily="34" charset="-122"/>
                  <a:ea typeface="微软雅黑" panose="020B0503020204020204" pitchFamily="34" charset="-122"/>
                </a:rPr>
                <a:t>)</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405270" y="3931439"/>
              <a:ext cx="1338580" cy="388059"/>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Ldd:10k</a:t>
              </a:r>
              <a:endParaRPr lang="en-US" altLang="zh-CN" dirty="0">
                <a:latin typeface="微软雅黑" panose="020B0503020204020204" pitchFamily="34" charset="-122"/>
                <a:ea typeface="微软雅黑" panose="020B0503020204020204" pitchFamily="34" charset="-122"/>
              </a:endParaRPr>
            </a:p>
          </p:txBody>
        </p:sp>
      </p:grpSp>
      <p:graphicFrame>
        <p:nvGraphicFramePr>
          <p:cNvPr id="35" name="对象 34">
            <a:hlinkClick r:id="" action="ppaction://ole?verb=0"/>
          </p:cNvPr>
          <p:cNvGraphicFramePr>
            <a:graphicFrameLocks noChangeAspect="1"/>
          </p:cNvGraphicFramePr>
          <p:nvPr/>
        </p:nvGraphicFramePr>
        <p:xfrm>
          <a:off x="509373" y="1565996"/>
          <a:ext cx="2237740" cy="808990"/>
        </p:xfrm>
        <a:graphic>
          <a:graphicData uri="http://schemas.openxmlformats.org/presentationml/2006/ole">
            <mc:AlternateContent xmlns:mc="http://schemas.openxmlformats.org/markup-compatibility/2006">
              <mc:Choice xmlns:v="urn:schemas-microsoft-com:vml" Requires="v">
                <p:oleObj spid="_x0000_s6" name="" r:id="rId5" imgW="1193800" imgH="431800" progId="Equation.KSEE3">
                  <p:embed/>
                </p:oleObj>
              </mc:Choice>
              <mc:Fallback>
                <p:oleObj name="" r:id="rId5" imgW="1193800" imgH="431800" progId="Equation.KSEE3">
                  <p:embed/>
                  <p:pic>
                    <p:nvPicPr>
                      <p:cNvPr id="0" name="对象 34">
                        <a:hlinkClick r:id="" action="ppaction://ole?verb=0"/>
                      </p:cNvPr>
                      <p:cNvPicPr/>
                      <p:nvPr/>
                    </p:nvPicPr>
                    <p:blipFill>
                      <a:blip r:embed="rId6"/>
                      <a:stretch>
                        <a:fillRect/>
                      </a:stretch>
                    </p:blipFill>
                    <p:spPr>
                      <a:xfrm>
                        <a:off x="509373" y="1565996"/>
                        <a:ext cx="2237740" cy="808990"/>
                      </a:xfrm>
                      <a:prstGeom prst="rect">
                        <a:avLst/>
                      </a:prstGeom>
                    </p:spPr>
                  </p:pic>
                </p:oleObj>
              </mc:Fallback>
            </mc:AlternateContent>
          </a:graphicData>
        </a:graphic>
      </p:graphicFrame>
      <p:pic>
        <p:nvPicPr>
          <p:cNvPr id="38" name="图片 37"/>
          <p:cNvPicPr>
            <a:picLocks noChangeAspect="1"/>
          </p:cNvPicPr>
          <p:nvPr/>
        </p:nvPicPr>
        <p:blipFill>
          <a:blip r:embed="rId7">
            <a:clrChange>
              <a:clrFrom>
                <a:srgbClr val="FFFFFF"/>
              </a:clrFrom>
              <a:clrTo>
                <a:srgbClr val="FFFFFF">
                  <a:alpha val="0"/>
                </a:srgbClr>
              </a:clrTo>
            </a:clrChange>
          </a:blip>
          <a:stretch>
            <a:fillRect/>
          </a:stretch>
        </p:blipFill>
        <p:spPr>
          <a:xfrm>
            <a:off x="4505062" y="3209849"/>
            <a:ext cx="1596529" cy="1489839"/>
          </a:xfrm>
          <a:prstGeom prst="rect">
            <a:avLst/>
          </a:prstGeom>
        </p:spPr>
      </p:pic>
      <p:sp>
        <p:nvSpPr>
          <p:cNvPr id="39" name="燕尾形箭头 38"/>
          <p:cNvSpPr/>
          <p:nvPr/>
        </p:nvSpPr>
        <p:spPr>
          <a:xfrm>
            <a:off x="4208062" y="3784103"/>
            <a:ext cx="360040" cy="2160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466235" y="2214156"/>
            <a:ext cx="2160240" cy="720080"/>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rgbClr val="FF0000"/>
                </a:solidFill>
                <a:latin typeface="Times New Roman" panose="02020603050405020304" pitchFamily="18" charset="0"/>
                <a:cs typeface="Times New Roman" panose="02020603050405020304" pitchFamily="18" charset="0"/>
              </a:rPr>
              <a:t>Vout</a:t>
            </a:r>
            <a:r>
              <a:rPr lang="zh-CN" altLang="en-US" b="1" dirty="0">
                <a:solidFill>
                  <a:srgbClr val="FF0000"/>
                </a:solidFill>
                <a:latin typeface="Times New Roman" panose="02020603050405020304" pitchFamily="18" charset="0"/>
                <a:cs typeface="Times New Roman" panose="02020603050405020304" pitchFamily="18" charset="0"/>
              </a:rPr>
              <a:t>另一端是</a:t>
            </a:r>
            <a:r>
              <a:rPr lang="en-US" altLang="zh-CN" b="1" dirty="0">
                <a:solidFill>
                  <a:srgbClr val="FF0000"/>
                </a:solidFill>
                <a:latin typeface="Times New Roman" panose="02020603050405020304" pitchFamily="18" charset="0"/>
                <a:cs typeface="Times New Roman" panose="02020603050405020304" pitchFamily="18" charset="0"/>
              </a:rPr>
              <a:t>GND</a:t>
            </a:r>
            <a:r>
              <a:rPr lang="zh-CN" altLang="en-US" b="1" dirty="0">
                <a:solidFill>
                  <a:srgbClr val="FF0000"/>
                </a:solidFill>
                <a:latin typeface="Times New Roman" panose="02020603050405020304" pitchFamily="18" charset="0"/>
                <a:cs typeface="Times New Roman" panose="02020603050405020304" pitchFamily="18" charset="0"/>
              </a:rPr>
              <a:t>，相当于测</a:t>
            </a:r>
            <a:r>
              <a:rPr lang="en-US" altLang="zh-CN" b="1" dirty="0">
                <a:solidFill>
                  <a:srgbClr val="FF0000"/>
                </a:solidFill>
                <a:latin typeface="Times New Roman" panose="02020603050405020304" pitchFamily="18" charset="0"/>
                <a:cs typeface="Times New Roman" panose="02020603050405020304" pitchFamily="18" charset="0"/>
              </a:rPr>
              <a:t>R2</a:t>
            </a:r>
            <a:r>
              <a:rPr lang="zh-CN" altLang="en-US" b="1" dirty="0">
                <a:solidFill>
                  <a:srgbClr val="FF0000"/>
                </a:solidFill>
                <a:latin typeface="Times New Roman" panose="02020603050405020304" pitchFamily="18" charset="0"/>
                <a:cs typeface="Times New Roman" panose="02020603050405020304" pitchFamily="18" charset="0"/>
              </a:rPr>
              <a:t>的电压</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7" name="下箭头 6"/>
          <p:cNvSpPr/>
          <p:nvPr/>
        </p:nvSpPr>
        <p:spPr>
          <a:xfrm rot="7339401">
            <a:off x="6829649" y="2287311"/>
            <a:ext cx="256485" cy="7825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2404482" y="925860"/>
            <a:ext cx="4577194" cy="1034129"/>
          </a:xfrm>
          <a:prstGeom prst="rect">
            <a:avLst/>
          </a:prstGeom>
          <a:noFill/>
        </p:spPr>
        <p:txBody>
          <a:bodyPr wrap="square">
            <a:spAutoFit/>
          </a:bodyPr>
          <a:lstStyle/>
          <a:p>
            <a:pPr lvl="1">
              <a:spcBef>
                <a:spcPct val="20000"/>
              </a:spcBef>
              <a:buSzPct val="80000"/>
              <a:defRPr/>
            </a:pPr>
            <a:r>
              <a:rPr lang="zh-CN" altLang="en-US" dirty="0">
                <a:solidFill>
                  <a:srgbClr val="FF0000"/>
                </a:solidFill>
                <a:latin typeface="微软雅黑" panose="020B0503020204020204" pitchFamily="34" charset="-122"/>
                <a:ea typeface="微软雅黑" panose="020B0503020204020204" pitchFamily="34" charset="-122"/>
              </a:rPr>
              <a:t>限制条件：</a:t>
            </a:r>
            <a:r>
              <a:rPr lang="en-US" altLang="zh-CN" dirty="0">
                <a:solidFill>
                  <a:srgbClr val="FF0000"/>
                </a:solidFill>
                <a:latin typeface="微软雅黑" panose="020B0503020204020204" pitchFamily="34" charset="-122"/>
                <a:ea typeface="微软雅黑" panose="020B0503020204020204" pitchFamily="34" charset="-122"/>
              </a:rPr>
              <a:t>P=U*U/R; </a:t>
            </a:r>
            <a:r>
              <a:rPr lang="zh-CN" altLang="en-US" dirty="0">
                <a:solidFill>
                  <a:srgbClr val="FF0000"/>
                </a:solidFill>
                <a:latin typeface="微软雅黑" panose="020B0503020204020204" pitchFamily="34" charset="-122"/>
                <a:ea typeface="微软雅黑" panose="020B0503020204020204" pitchFamily="34" charset="-122"/>
              </a:rPr>
              <a:t>功率满足；</a:t>
            </a:r>
            <a:endParaRPr lang="en-US" altLang="zh-CN" dirty="0">
              <a:solidFill>
                <a:srgbClr val="FF0000"/>
              </a:solidFill>
              <a:latin typeface="微软雅黑" panose="020B0503020204020204" pitchFamily="34" charset="-122"/>
              <a:ea typeface="微软雅黑" panose="020B0503020204020204" pitchFamily="34" charset="-122"/>
            </a:endParaRPr>
          </a:p>
          <a:p>
            <a:pPr marL="800100" lvl="1" indent="-342900">
              <a:spcBef>
                <a:spcPct val="20000"/>
              </a:spcBef>
              <a:buSzPct val="80000"/>
              <a:buFont typeface="Wingdings" panose="05000000000000000000" pitchFamily="2" charset="2"/>
              <a:buChar char="l"/>
              <a:defRPr/>
            </a:pPr>
            <a:r>
              <a:rPr lang="en-US" altLang="zh-CN" dirty="0">
                <a:solidFill>
                  <a:srgbClr val="FF0000"/>
                </a:solidFill>
                <a:latin typeface="微软雅黑" panose="020B0503020204020204" pitchFamily="34" charset="-122"/>
                <a:ea typeface="微软雅黑" panose="020B0503020204020204" pitchFamily="34" charset="-122"/>
              </a:rPr>
              <a:t>0.5w continuous; 1w peak;</a:t>
            </a:r>
            <a:endParaRPr lang="en-US" altLang="zh-CN" dirty="0">
              <a:solidFill>
                <a:srgbClr val="FF0000"/>
              </a:solidFill>
              <a:latin typeface="微软雅黑" panose="020B0503020204020204" pitchFamily="34" charset="-122"/>
              <a:ea typeface="微软雅黑" panose="020B0503020204020204" pitchFamily="34" charset="-122"/>
            </a:endParaRPr>
          </a:p>
          <a:p>
            <a:pPr marL="800100" lvl="1" indent="-342900">
              <a:spcBef>
                <a:spcPct val="20000"/>
              </a:spcBef>
              <a:buSzPct val="80000"/>
              <a:buFont typeface="Wingdings" panose="05000000000000000000" pitchFamily="2" charset="2"/>
              <a:buChar char="l"/>
              <a:defRPr/>
            </a:pPr>
            <a:r>
              <a:rPr lang="en-US" altLang="zh-CN" dirty="0">
                <a:solidFill>
                  <a:srgbClr val="FF0000"/>
                </a:solidFill>
                <a:latin typeface="微软雅黑" panose="020B0503020204020204" pitchFamily="34" charset="-122"/>
                <a:ea typeface="微软雅黑" panose="020B0503020204020204" pitchFamily="34" charset="-122"/>
              </a:rPr>
              <a:t>R1</a:t>
            </a:r>
            <a:r>
              <a:rPr lang="zh-CN" altLang="en-US" dirty="0">
                <a:solidFill>
                  <a:srgbClr val="FF0000"/>
                </a:solidFill>
                <a:latin typeface="微软雅黑" panose="020B0503020204020204" pitchFamily="34" charset="-122"/>
                <a:ea typeface="微软雅黑" panose="020B0503020204020204" pitchFamily="34" charset="-122"/>
              </a:rPr>
              <a:t>变化的时候，</a:t>
            </a:r>
            <a:r>
              <a:rPr lang="en-US" altLang="zh-CN" dirty="0" err="1">
                <a:solidFill>
                  <a:srgbClr val="FF0000"/>
                </a:solidFill>
                <a:latin typeface="微软雅黑" panose="020B0503020204020204" pitchFamily="34" charset="-122"/>
                <a:ea typeface="微软雅黑" panose="020B0503020204020204" pitchFamily="34" charset="-122"/>
              </a:rPr>
              <a:t>Vout</a:t>
            </a:r>
            <a:r>
              <a:rPr lang="zh-CN" altLang="en-US" dirty="0">
                <a:solidFill>
                  <a:srgbClr val="FF0000"/>
                </a:solidFill>
                <a:latin typeface="微软雅黑" panose="020B0503020204020204" pitchFamily="34" charset="-122"/>
                <a:ea typeface="微软雅黑" panose="020B0503020204020204" pitchFamily="34" charset="-122"/>
              </a:rPr>
              <a:t>变化最明显；</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5120629" y="3467584"/>
            <a:ext cx="1689941" cy="646331"/>
          </a:xfrm>
          <a:prstGeom prst="rect">
            <a:avLst/>
          </a:prstGeom>
          <a:noFill/>
        </p:spPr>
        <p:txBody>
          <a:bodyPr wrap="square">
            <a:spAutoFit/>
          </a:bodyPr>
          <a:lstStyle/>
          <a:p>
            <a:r>
              <a:rPr lang="en-US" altLang="zh-CN" b="1" dirty="0" err="1">
                <a:solidFill>
                  <a:schemeClr val="tx1"/>
                </a:solidFill>
                <a:latin typeface="Times New Roman" panose="02020603050405020304" pitchFamily="18" charset="0"/>
                <a:cs typeface="Times New Roman" panose="02020603050405020304" pitchFamily="18" charset="0"/>
              </a:rPr>
              <a:t>Vout</a:t>
            </a:r>
            <a:r>
              <a:rPr lang="zh-CN" altLang="en-US" b="1" dirty="0">
                <a:solidFill>
                  <a:schemeClr val="tx1"/>
                </a:solidFill>
                <a:latin typeface="Times New Roman" panose="02020603050405020304" pitchFamily="18" charset="0"/>
                <a:cs typeface="Times New Roman" panose="02020603050405020304" pitchFamily="18" charset="0"/>
              </a:rPr>
              <a:t>电压随</a:t>
            </a:r>
            <a:r>
              <a:rPr lang="en-US" altLang="zh-CN" b="1" dirty="0">
                <a:solidFill>
                  <a:schemeClr val="tx1"/>
                </a:solidFill>
                <a:latin typeface="Times New Roman" panose="02020603050405020304" pitchFamily="18" charset="0"/>
                <a:cs typeface="Times New Roman" panose="02020603050405020304" pitchFamily="18" charset="0"/>
              </a:rPr>
              <a:t>R1</a:t>
            </a:r>
            <a:r>
              <a:rPr lang="zh-CN" altLang="en-US" b="1" dirty="0">
                <a:solidFill>
                  <a:schemeClr val="tx1"/>
                </a:solidFill>
                <a:latin typeface="Times New Roman" panose="02020603050405020304" pitchFamily="18" charset="0"/>
                <a:cs typeface="Times New Roman" panose="02020603050405020304" pitchFamily="18" charset="0"/>
              </a:rPr>
              <a:t>增大的情况</a:t>
            </a:r>
            <a:endParaRPr lang="zh-CN" altLang="en-US" dirty="0"/>
          </a:p>
        </p:txBody>
      </p:sp>
      <p:pic>
        <p:nvPicPr>
          <p:cNvPr id="8" name="图片 7"/>
          <p:cNvPicPr>
            <a:picLocks noChangeAspect="1"/>
          </p:cNvPicPr>
          <p:nvPr/>
        </p:nvPicPr>
        <p:blipFill>
          <a:blip r:embed="rId8"/>
          <a:stretch>
            <a:fillRect/>
          </a:stretch>
        </p:blipFill>
        <p:spPr>
          <a:xfrm>
            <a:off x="-66938" y="4907872"/>
            <a:ext cx="9144000" cy="515815"/>
          </a:xfrm>
          <a:prstGeom prst="rect">
            <a:avLst/>
          </a:prstGeom>
        </p:spPr>
      </p:pic>
      <p:pic>
        <p:nvPicPr>
          <p:cNvPr id="13" name="图片 12"/>
          <p:cNvPicPr>
            <a:picLocks noChangeAspect="1"/>
          </p:cNvPicPr>
          <p:nvPr/>
        </p:nvPicPr>
        <p:blipFill>
          <a:blip r:embed="rId9"/>
          <a:stretch>
            <a:fillRect/>
          </a:stretch>
        </p:blipFill>
        <p:spPr>
          <a:xfrm>
            <a:off x="46157" y="5474801"/>
            <a:ext cx="4161905" cy="666667"/>
          </a:xfrm>
          <a:prstGeom prst="rect">
            <a:avLst/>
          </a:prstGeom>
        </p:spPr>
      </p:pic>
      <p:pic>
        <p:nvPicPr>
          <p:cNvPr id="33" name="图片 32"/>
          <p:cNvPicPr>
            <a:picLocks noChangeAspect="1"/>
          </p:cNvPicPr>
          <p:nvPr/>
        </p:nvPicPr>
        <p:blipFill>
          <a:blip r:embed="rId10"/>
          <a:stretch>
            <a:fillRect/>
          </a:stretch>
        </p:blipFill>
        <p:spPr>
          <a:xfrm>
            <a:off x="1438093" y="6159649"/>
            <a:ext cx="6733333" cy="657143"/>
          </a:xfrm>
          <a:prstGeom prst="rect">
            <a:avLst/>
          </a:prstGeom>
        </p:spPr>
      </p:pic>
      <p:pic>
        <p:nvPicPr>
          <p:cNvPr id="37" name="图片 36"/>
          <p:cNvPicPr>
            <a:picLocks noChangeAspect="1"/>
          </p:cNvPicPr>
          <p:nvPr/>
        </p:nvPicPr>
        <p:blipFill>
          <a:blip r:embed="rId11"/>
          <a:stretch>
            <a:fillRect/>
          </a:stretch>
        </p:blipFill>
        <p:spPr>
          <a:xfrm>
            <a:off x="226910" y="3797192"/>
            <a:ext cx="3580952" cy="1028571"/>
          </a:xfrm>
          <a:prstGeom prst="rect">
            <a:avLst/>
          </a:prstGeom>
        </p:spPr>
      </p:pic>
      <p:pic>
        <p:nvPicPr>
          <p:cNvPr id="42" name="图片 41"/>
          <p:cNvPicPr>
            <a:picLocks noChangeAspect="1"/>
          </p:cNvPicPr>
          <p:nvPr/>
        </p:nvPicPr>
        <p:blipFill>
          <a:blip r:embed="rId12"/>
          <a:stretch>
            <a:fillRect/>
          </a:stretch>
        </p:blipFill>
        <p:spPr>
          <a:xfrm>
            <a:off x="204137" y="6696538"/>
            <a:ext cx="9144000" cy="616449"/>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71562" y="941298"/>
            <a:ext cx="4695063" cy="3429000"/>
          </a:xfrm>
          <a:prstGeom prst="rect">
            <a:avLst/>
          </a:prstGeom>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数据抖动分析</a:t>
            </a:r>
            <a:endParaRPr lang="en-US" altLang="zh-CN"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4643398" y="1117920"/>
          <a:ext cx="4392488" cy="283464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098122"/>
                <a:gridCol w="1098122"/>
                <a:gridCol w="1098122"/>
                <a:gridCol w="1098122"/>
              </a:tblGrid>
              <a:tr h="514132">
                <a:tc>
                  <a:txBody>
                    <a:bodyPr/>
                    <a:lstStyle/>
                    <a:p>
                      <a:pPr algn="ctr"/>
                      <a:r>
                        <a:rPr lang="zh-CN" altLang="en-US" sz="1800" b="1" kern="1200" dirty="0">
                          <a:solidFill>
                            <a:schemeClr val="bg1"/>
                          </a:solidFill>
                          <a:latin typeface="Times New Roman" panose="02020603050405020304" pitchFamily="18" charset="0"/>
                          <a:ea typeface="+mn-ea"/>
                          <a:cs typeface="Times New Roman" panose="02020603050405020304" pitchFamily="18" charset="0"/>
                        </a:rPr>
                        <a:t>电阻（</a:t>
                      </a:r>
                      <a:r>
                        <a:rPr lang="en-US" altLang="zh-CN" sz="1800" b="1" kern="1200" dirty="0">
                          <a:solidFill>
                            <a:schemeClr val="bg1"/>
                          </a:solidFill>
                          <a:latin typeface="Times New Roman" panose="02020603050405020304" pitchFamily="18" charset="0"/>
                          <a:ea typeface="+mn-ea"/>
                          <a:cs typeface="Times New Roman" panose="02020603050405020304" pitchFamily="18" charset="0"/>
                        </a:rPr>
                        <a:t>k</a:t>
                      </a:r>
                      <a:r>
                        <a:rPr lang="zh-CN" altLang="en-US" sz="1800" b="1" kern="1200" dirty="0">
                          <a:solidFill>
                            <a:schemeClr val="bg1"/>
                          </a:solidFill>
                          <a:latin typeface="Times New Roman" panose="02020603050405020304" pitchFamily="18" charset="0"/>
                          <a:ea typeface="+mn-ea"/>
                          <a:cs typeface="Times New Roman" panose="02020603050405020304" pitchFamily="18" charset="0"/>
                        </a:rPr>
                        <a:t>欧姆）</a:t>
                      </a:r>
                      <a:endParaRPr lang="zh-CN" altLang="en-US" sz="1800" b="1" kern="1200" dirty="0">
                        <a:solidFill>
                          <a:schemeClr val="bg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bg1"/>
                          </a:solidFill>
                          <a:latin typeface="Times New Roman" panose="02020603050405020304" pitchFamily="18" charset="0"/>
                          <a:ea typeface="+mn-ea"/>
                          <a:cs typeface="Times New Roman" panose="02020603050405020304" pitchFamily="18" charset="0"/>
                        </a:rPr>
                        <a:t>Flex_1</a:t>
                      </a:r>
                      <a:endParaRPr lang="zh-CN" altLang="en-US" sz="1800" b="1" kern="1200" dirty="0">
                        <a:solidFill>
                          <a:schemeClr val="bg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bg1"/>
                          </a:solidFill>
                          <a:latin typeface="Times New Roman" panose="02020603050405020304" pitchFamily="18" charset="0"/>
                          <a:ea typeface="+mn-ea"/>
                          <a:cs typeface="Times New Roman" panose="02020603050405020304" pitchFamily="18" charset="0"/>
                        </a:rPr>
                        <a:t>Flex_2</a:t>
                      </a:r>
                      <a:endParaRPr lang="zh-CN" altLang="en-US" sz="1800" b="1" kern="1200" dirty="0">
                        <a:solidFill>
                          <a:schemeClr val="bg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bg1"/>
                          </a:solidFill>
                          <a:latin typeface="Times New Roman" panose="02020603050405020304" pitchFamily="18" charset="0"/>
                          <a:ea typeface="+mn-ea"/>
                          <a:cs typeface="Times New Roman" panose="02020603050405020304" pitchFamily="18" charset="0"/>
                        </a:rPr>
                        <a:t>Flex_3</a:t>
                      </a:r>
                      <a:endParaRPr lang="zh-CN" altLang="en-US" sz="1800" b="1" kern="1200" dirty="0">
                        <a:solidFill>
                          <a:schemeClr val="bg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7.8</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7.7</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30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11.6</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9.0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60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13</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11</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12.0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90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17</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13</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13.8</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120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21</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17</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16.0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180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30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21</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23.6</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bl>
          </a:graphicData>
        </a:graphic>
      </p:graphicFrame>
      <p:sp>
        <p:nvSpPr>
          <p:cNvPr id="29" name="圆角矩形 28"/>
          <p:cNvSpPr/>
          <p:nvPr/>
        </p:nvSpPr>
        <p:spPr>
          <a:xfrm>
            <a:off x="4572000" y="4112956"/>
            <a:ext cx="4492486" cy="2386376"/>
          </a:xfrm>
          <a:prstGeom prst="roundRect">
            <a:avLst/>
          </a:prstGeom>
          <a:solidFill>
            <a:schemeClr val="accent6">
              <a:lumMod val="20000"/>
              <a:lumOff val="80000"/>
            </a:schemeClr>
          </a:solidFill>
          <a:ln>
            <a:prstDash val="sysDash"/>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en-US" b="1" dirty="0">
                <a:solidFill>
                  <a:schemeClr val="tx1"/>
                </a:solidFill>
                <a:latin typeface="Times New Roman" panose="02020603050405020304" pitchFamily="18" charset="0"/>
                <a:cs typeface="Times New Roman" panose="02020603050405020304" pitchFamily="18" charset="0"/>
              </a:rPr>
              <a:t>传感器误差，不同传感器同一个状态电阻值不太一样；</a:t>
            </a:r>
            <a:endParaRPr lang="en-US" altLang="zh-CN"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b="1" dirty="0">
                <a:solidFill>
                  <a:schemeClr val="tx1"/>
                </a:solidFill>
                <a:latin typeface="Times New Roman" panose="02020603050405020304" pitchFamily="18" charset="0"/>
                <a:cs typeface="Times New Roman" panose="02020603050405020304" pitchFamily="18" charset="0"/>
              </a:rPr>
              <a:t>同一传感器，不同弯曲程度电阻不同，但是</a:t>
            </a:r>
            <a:r>
              <a:rPr lang="zh-CN" altLang="en-US" b="1" dirty="0">
                <a:solidFill>
                  <a:srgbClr val="C00000"/>
                </a:solidFill>
                <a:latin typeface="Times New Roman" panose="02020603050405020304" pitchFamily="18" charset="0"/>
                <a:cs typeface="Times New Roman" panose="02020603050405020304" pitchFamily="18" charset="0"/>
              </a:rPr>
              <a:t>具体对应关系是什么，还不知道</a:t>
            </a:r>
            <a:r>
              <a:rPr lang="zh-CN" altLang="en-US" b="1" dirty="0">
                <a:solidFill>
                  <a:schemeClr val="tx1"/>
                </a:solidFill>
                <a:latin typeface="Times New Roman" panose="02020603050405020304" pitchFamily="18" charset="0"/>
                <a:cs typeface="Times New Roman" panose="02020603050405020304" pitchFamily="18" charset="0"/>
              </a:rPr>
              <a:t>。</a:t>
            </a:r>
            <a:endParaRPr lang="en-US" altLang="zh-CN"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b="1" dirty="0">
                <a:solidFill>
                  <a:schemeClr val="tx1"/>
                </a:solidFill>
                <a:latin typeface="Times New Roman" panose="02020603050405020304" pitchFamily="18" charset="0"/>
                <a:cs typeface="Times New Roman" panose="02020603050405020304" pitchFamily="18" charset="0"/>
              </a:rPr>
              <a:t>从那个点弯曲，对电阻产生的影响也不一样。</a:t>
            </a:r>
            <a:endParaRPr lang="en-US" altLang="zh-CN"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b="1" dirty="0">
                <a:solidFill>
                  <a:schemeClr val="tx1"/>
                </a:solidFill>
                <a:latin typeface="Times New Roman" panose="02020603050405020304" pitchFamily="18" charset="0"/>
                <a:cs typeface="Times New Roman" panose="02020603050405020304" pitchFamily="18" charset="0"/>
              </a:rPr>
              <a:t>弯曲时，数据存在抖动。</a:t>
            </a:r>
            <a:endParaRPr lang="en-US" altLang="zh-CN"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b="1" dirty="0">
                <a:solidFill>
                  <a:schemeClr val="tx1"/>
                </a:solidFill>
                <a:latin typeface="Times New Roman" panose="02020603050405020304" pitchFamily="18" charset="0"/>
                <a:cs typeface="Times New Roman" panose="02020603050405020304" pitchFamily="18" charset="0"/>
              </a:rPr>
              <a:t>直接用杜邦线插入接线，存在偏差；</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8463" y="3815368"/>
            <a:ext cx="4557716" cy="2981553"/>
          </a:xfrm>
          <a:prstGeom prst="rect">
            <a:avLst/>
          </a:prstGeom>
        </p:spPr>
      </p:pic>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硬件部分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5" name="图片 14"/>
          <p:cNvPicPr>
            <a:picLocks noChangeAspect="1"/>
          </p:cNvPicPr>
          <p:nvPr/>
        </p:nvPicPr>
        <p:blipFill>
          <a:blip r:embed="rId1"/>
          <a:stretch>
            <a:fillRect/>
          </a:stretch>
        </p:blipFill>
        <p:spPr>
          <a:xfrm>
            <a:off x="6161800" y="1864598"/>
            <a:ext cx="2664296" cy="2301554"/>
          </a:xfrm>
          <a:prstGeom prst="rect">
            <a:avLst/>
          </a:prstGeom>
          <a:effectLst>
            <a:outerShdw blurRad="50800" dist="38100" dir="16200000" rotWithShape="0">
              <a:prstClr val="black">
                <a:alpha val="40000"/>
              </a:prstClr>
            </a:outerShdw>
          </a:effectLst>
        </p:spPr>
      </p:pic>
      <p:grpSp>
        <p:nvGrpSpPr>
          <p:cNvPr id="32" name="组合 31"/>
          <p:cNvGrpSpPr/>
          <p:nvPr/>
        </p:nvGrpSpPr>
        <p:grpSpPr>
          <a:xfrm>
            <a:off x="516524" y="1837194"/>
            <a:ext cx="2524244" cy="2439762"/>
            <a:chOff x="5034165" y="4087904"/>
            <a:chExt cx="3324142" cy="1743075"/>
          </a:xfrm>
          <a:effectLst>
            <a:outerShdw blurRad="50800" dist="38100" dir="16200000" rotWithShape="0">
              <a:prstClr val="black">
                <a:alpha val="40000"/>
              </a:prstClr>
            </a:outerShdw>
          </a:effectLst>
        </p:grpSpPr>
        <p:pic>
          <p:nvPicPr>
            <p:cNvPr id="2056" name="Picture 8" descr="亚马逊Fire平板推出新智能家居控制按钮- 硬件- 笔记本/平板电脑- cnBeta.COM"/>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363013" y="4087904"/>
              <a:ext cx="2619375" cy="1743075"/>
            </a:xfrm>
            <a:prstGeom prst="rect">
              <a:avLst/>
            </a:prstGeom>
            <a:extLst>
              <a:ext uri="{909E8E84-426E-40DD-AFC4-6F175D3DCCD1}">
                <a14:hiddenFill xmlns:a14="http://schemas.microsoft.com/office/drawing/2010/main">
                  <a:solidFill>
                    <a:srgbClr val="FFFFFF"/>
                  </a:solidFill>
                </a14:hiddenFill>
              </a:ext>
            </a:extLst>
          </p:spPr>
        </p:pic>
        <p:pic>
          <p:nvPicPr>
            <p:cNvPr id="29" name="图片 28"/>
            <p:cNvPicPr>
              <a:picLocks noChangeAspect="1"/>
            </p:cNvPicPr>
            <p:nvPr/>
          </p:nvPicPr>
          <p:blipFill>
            <a:blip r:embed="rId3">
              <a:clrChange>
                <a:clrFrom>
                  <a:srgbClr val="FFFFFF"/>
                </a:clrFrom>
                <a:clrTo>
                  <a:srgbClr val="FFFFFF">
                    <a:alpha val="0"/>
                  </a:srgbClr>
                </a:clrTo>
              </a:clrChange>
            </a:blip>
            <a:stretch>
              <a:fillRect/>
            </a:stretch>
          </p:blipFill>
          <p:spPr>
            <a:xfrm>
              <a:off x="5034165" y="4087904"/>
              <a:ext cx="617955" cy="1580494"/>
            </a:xfrm>
            <a:prstGeom prst="rect">
              <a:avLst/>
            </a:prstGeom>
          </p:spPr>
        </p:pic>
        <p:pic>
          <p:nvPicPr>
            <p:cNvPr id="31" name="图片 30"/>
            <p:cNvPicPr>
              <a:picLocks noChangeAspect="1"/>
            </p:cNvPicPr>
            <p:nvPr/>
          </p:nvPicPr>
          <p:blipFill>
            <a:blip r:embed="rId4">
              <a:clrChange>
                <a:clrFrom>
                  <a:srgbClr val="FFFFFF"/>
                </a:clrFrom>
                <a:clrTo>
                  <a:srgbClr val="FFFFFF">
                    <a:alpha val="0"/>
                  </a:srgbClr>
                </a:clrTo>
              </a:clrChange>
            </a:blip>
            <a:stretch>
              <a:fillRect/>
            </a:stretch>
          </p:blipFill>
          <p:spPr>
            <a:xfrm>
              <a:off x="7740352" y="4087906"/>
              <a:ext cx="617955" cy="1580492"/>
            </a:xfrm>
            <a:prstGeom prst="rect">
              <a:avLst/>
            </a:prstGeom>
          </p:spPr>
        </p:pic>
      </p:grpSp>
      <p:grpSp>
        <p:nvGrpSpPr>
          <p:cNvPr id="42" name="组合 41"/>
          <p:cNvGrpSpPr/>
          <p:nvPr/>
        </p:nvGrpSpPr>
        <p:grpSpPr>
          <a:xfrm>
            <a:off x="3113839" y="1837194"/>
            <a:ext cx="2989395" cy="2310539"/>
            <a:chOff x="815811" y="2564904"/>
            <a:chExt cx="3144121" cy="2310539"/>
          </a:xfrm>
          <a:effectLst>
            <a:outerShdw blurRad="50800" dist="38100" dir="16200000" rotWithShape="0">
              <a:prstClr val="black">
                <a:alpha val="40000"/>
              </a:prstClr>
            </a:outerShdw>
          </a:effectLst>
        </p:grpSpPr>
        <p:pic>
          <p:nvPicPr>
            <p:cNvPr id="10" name="图片 9"/>
            <p:cNvPicPr>
              <a:picLocks noChangeAspect="1"/>
            </p:cNvPicPr>
            <p:nvPr/>
          </p:nvPicPr>
          <p:blipFill>
            <a:blip r:embed="rId5">
              <a:clrChange>
                <a:clrFrom>
                  <a:srgbClr val="FFFFFF"/>
                </a:clrFrom>
                <a:clrTo>
                  <a:srgbClr val="FFFFFF">
                    <a:alpha val="0"/>
                  </a:srgbClr>
                </a:clrTo>
              </a:clrChange>
              <a:extLst>
                <a:ext uri="{BEBA8EAE-BF5A-486C-A8C5-ECC9F3942E4B}">
                  <a14:imgProps xmlns:a14="http://schemas.microsoft.com/office/drawing/2010/main">
                    <a14:imgLayer r:embed="rId6">
                      <a14:imgEffect>
                        <a14:colorTemperature colorTemp="8800"/>
                      </a14:imgEffect>
                    </a14:imgLayer>
                  </a14:imgProps>
                </a:ext>
              </a:extLst>
            </a:blip>
            <a:stretch>
              <a:fillRect/>
            </a:stretch>
          </p:blipFill>
          <p:spPr>
            <a:xfrm>
              <a:off x="815811" y="3723443"/>
              <a:ext cx="1579567" cy="1152000"/>
            </a:xfrm>
            <a:prstGeom prst="rect">
              <a:avLst/>
            </a:prstGeom>
            <a:scene3d>
              <a:camera prst="orthographicFront"/>
              <a:lightRig rig="threePt" dir="t"/>
            </a:scene3d>
            <a:sp3d>
              <a:bevelT prst="relaxedInset"/>
            </a:sp3d>
          </p:spPr>
        </p:pic>
        <p:pic>
          <p:nvPicPr>
            <p:cNvPr id="12" name="图片 11"/>
            <p:cNvPicPr preferRelativeResize="0"/>
            <p:nvPr/>
          </p:nvPicPr>
          <p:blipFill>
            <a:blip r:embed="rId7"/>
            <a:stretch>
              <a:fillRect/>
            </a:stretch>
          </p:blipFill>
          <p:spPr>
            <a:xfrm>
              <a:off x="818774" y="2564904"/>
              <a:ext cx="1570750" cy="1171653"/>
            </a:xfrm>
            <a:prstGeom prst="rect">
              <a:avLst/>
            </a:prstGeom>
            <a:scene3d>
              <a:camera prst="orthographicFront"/>
              <a:lightRig rig="threePt" dir="t"/>
            </a:scene3d>
            <a:sp3d>
              <a:bevelT prst="relaxedInset"/>
            </a:sp3d>
          </p:spPr>
        </p:pic>
        <p:pic>
          <p:nvPicPr>
            <p:cNvPr id="18" name="图片 17"/>
            <p:cNvPicPr>
              <a:picLocks noChangeAspect="1"/>
            </p:cNvPicPr>
            <p:nvPr/>
          </p:nvPicPr>
          <p:blipFill>
            <a:blip r:embed="rId8"/>
            <a:stretch>
              <a:fillRect/>
            </a:stretch>
          </p:blipFill>
          <p:spPr>
            <a:xfrm>
              <a:off x="2389524" y="2564904"/>
              <a:ext cx="1570408" cy="1170420"/>
            </a:xfrm>
            <a:prstGeom prst="rect">
              <a:avLst/>
            </a:prstGeom>
            <a:scene3d>
              <a:camera prst="orthographicFront"/>
              <a:lightRig rig="threePt" dir="t"/>
            </a:scene3d>
            <a:sp3d>
              <a:bevelT prst="relaxedInset"/>
            </a:sp3d>
          </p:spPr>
        </p:pic>
        <p:pic>
          <p:nvPicPr>
            <p:cNvPr id="36" name="图片 35"/>
            <p:cNvPicPr>
              <a:picLocks noChangeAspect="1"/>
            </p:cNvPicPr>
            <p:nvPr/>
          </p:nvPicPr>
          <p:blipFill>
            <a:blip r:embed="rId9"/>
            <a:stretch>
              <a:fillRect/>
            </a:stretch>
          </p:blipFill>
          <p:spPr>
            <a:xfrm>
              <a:off x="2389183" y="3734431"/>
              <a:ext cx="1570749" cy="1137308"/>
            </a:xfrm>
            <a:prstGeom prst="rect">
              <a:avLst/>
            </a:prstGeom>
            <a:scene3d>
              <a:camera prst="orthographicFront"/>
              <a:lightRig rig="threePt" dir="t"/>
            </a:scene3d>
            <a:sp3d>
              <a:bevelT prst="relaxedInset"/>
            </a:sp3d>
          </p:spPr>
        </p:pic>
      </p:grpSp>
      <p:sp>
        <p:nvSpPr>
          <p:cNvPr id="43" name="箭头: 下弧形 42"/>
          <p:cNvSpPr/>
          <p:nvPr/>
        </p:nvSpPr>
        <p:spPr>
          <a:xfrm>
            <a:off x="5364088" y="4168114"/>
            <a:ext cx="2376264" cy="629038"/>
          </a:xfrm>
          <a:prstGeom prst="curvedUpArrow">
            <a:avLst/>
          </a:prstGeom>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4" name="圆角矩形 5"/>
          <p:cNvSpPr/>
          <p:nvPr/>
        </p:nvSpPr>
        <p:spPr>
          <a:xfrm>
            <a:off x="5803042" y="4435146"/>
            <a:ext cx="1385075" cy="360045"/>
          </a:xfrm>
          <a:prstGeom prst="roundRect">
            <a:avLst/>
          </a:prstGeom>
          <a:solidFill>
            <a:schemeClr val="accent5">
              <a:lumMod val="50000"/>
            </a:schemeClr>
          </a:solidFill>
          <a:effectLst>
            <a:outerShdw blurRad="50800" dist="38100" dir="16200000" rotWithShape="0">
              <a:prstClr val="black">
                <a:alpha val="40000"/>
              </a:prstClr>
            </a:outerShd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b="1" dirty="0">
                <a:solidFill>
                  <a:prstClr val="white"/>
                </a:solidFill>
                <a:latin typeface="宋体" panose="02010600030101010101" pitchFamily="2" charset="-122"/>
                <a:ea typeface="宋体" panose="02010600030101010101" pitchFamily="2" charset="-122"/>
              </a:rPr>
              <a:t>人机协同</a:t>
            </a:r>
            <a:endParaRPr lang="zh-CN" altLang="en-US" b="1" dirty="0">
              <a:solidFill>
                <a:prstClr val="white"/>
              </a:solidFill>
              <a:latin typeface="宋体" panose="02010600030101010101" pitchFamily="2" charset="-122"/>
              <a:ea typeface="宋体" panose="02010600030101010101" pitchFamily="2" charset="-122"/>
            </a:endParaRPr>
          </a:p>
        </p:txBody>
      </p:sp>
      <p:sp>
        <p:nvSpPr>
          <p:cNvPr id="66" name="箭头: 下弧形 65"/>
          <p:cNvSpPr/>
          <p:nvPr/>
        </p:nvSpPr>
        <p:spPr>
          <a:xfrm flipH="1">
            <a:off x="1619672" y="4166153"/>
            <a:ext cx="2376264" cy="629038"/>
          </a:xfrm>
          <a:prstGeom prst="curvedUpArrow">
            <a:avLst/>
          </a:prstGeom>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7" name="圆角矩形 5"/>
          <p:cNvSpPr/>
          <p:nvPr/>
        </p:nvSpPr>
        <p:spPr>
          <a:xfrm>
            <a:off x="2215171" y="4435146"/>
            <a:ext cx="1385075" cy="360045"/>
          </a:xfrm>
          <a:prstGeom prst="roundRect">
            <a:avLst/>
          </a:prstGeom>
          <a:solidFill>
            <a:schemeClr val="accent5">
              <a:lumMod val="50000"/>
            </a:schemeClr>
          </a:solidFill>
          <a:effectLst>
            <a:outerShdw blurRad="50800" dist="38100" dir="16200000" rotWithShape="0">
              <a:prstClr val="black">
                <a:alpha val="40000"/>
              </a:prstClr>
            </a:outerShd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prstClr val="white"/>
                </a:solidFill>
                <a:latin typeface="宋体" panose="02010600030101010101" pitchFamily="2" charset="-122"/>
                <a:ea typeface="宋体" panose="02010600030101010101" pitchFamily="2" charset="-122"/>
              </a:rPr>
              <a:t>智能输入</a:t>
            </a:r>
            <a:endParaRPr lang="zh-CN" altLang="en-US" b="1" dirty="0">
              <a:solidFill>
                <a:prstClr val="white"/>
              </a:solidFill>
              <a:latin typeface="宋体" panose="02010600030101010101" pitchFamily="2" charset="-122"/>
              <a:ea typeface="宋体" panose="02010600030101010101" pitchFamily="2" charset="-122"/>
            </a:endParaRPr>
          </a:p>
        </p:txBody>
      </p:sp>
      <p:sp>
        <p:nvSpPr>
          <p:cNvPr id="44" name="箭头: 环形 43"/>
          <p:cNvSpPr/>
          <p:nvPr/>
        </p:nvSpPr>
        <p:spPr>
          <a:xfrm flipV="1">
            <a:off x="4086653" y="3494318"/>
            <a:ext cx="1229068" cy="1343669"/>
          </a:xfrm>
          <a:prstGeom prst="circularArrow">
            <a:avLst/>
          </a:prstGeom>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69" name="圆角矩形 5"/>
          <p:cNvSpPr/>
          <p:nvPr/>
        </p:nvSpPr>
        <p:spPr>
          <a:xfrm>
            <a:off x="4003717" y="4435346"/>
            <a:ext cx="1385075" cy="360045"/>
          </a:xfrm>
          <a:prstGeom prst="roundRect">
            <a:avLst/>
          </a:prstGeom>
          <a:solidFill>
            <a:schemeClr val="accent5">
              <a:lumMod val="50000"/>
            </a:schemeClr>
          </a:solidFill>
          <a:effectLst>
            <a:outerShdw blurRad="50800" dist="38100" dir="16200000" rotWithShape="0">
              <a:prstClr val="black">
                <a:alpha val="40000"/>
              </a:prstClr>
            </a:outerShdw>
          </a:effectLst>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buClrTx/>
              <a:buSzTx/>
              <a:buFontTx/>
            </a:pPr>
            <a:r>
              <a:rPr lang="zh-CN" altLang="en-US" b="1" dirty="0">
                <a:solidFill>
                  <a:prstClr val="white"/>
                </a:solidFill>
                <a:latin typeface="宋体" panose="02010600030101010101" pitchFamily="2" charset="-122"/>
                <a:ea typeface="宋体" panose="02010600030101010101" pitchFamily="2" charset="-122"/>
              </a:rPr>
              <a:t>无障碍沟通</a:t>
            </a:r>
            <a:endParaRPr lang="zh-CN" altLang="en-US" b="1" dirty="0">
              <a:solidFill>
                <a:prstClr val="white"/>
              </a:solidFill>
              <a:latin typeface="宋体" panose="02010600030101010101" pitchFamily="2" charset="-122"/>
              <a:ea typeface="宋体" panose="02010600030101010101" pitchFamily="2" charset="-122"/>
            </a:endParaRPr>
          </a:p>
        </p:txBody>
      </p:sp>
      <p:sp>
        <p:nvSpPr>
          <p:cNvPr id="70" name="箭头: 环形 69"/>
          <p:cNvSpPr/>
          <p:nvPr/>
        </p:nvSpPr>
        <p:spPr>
          <a:xfrm flipH="1">
            <a:off x="4086653" y="3571733"/>
            <a:ext cx="1229068" cy="1343669"/>
          </a:xfrm>
          <a:prstGeom prst="circularArrow">
            <a:avLst/>
          </a:prstGeom>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数据拟合</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硬件部分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3" name="图片 22"/>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69369" y="937549"/>
            <a:ext cx="4557524" cy="3042780"/>
          </a:xfrm>
          <a:prstGeom prst="rect">
            <a:avLst/>
          </a:prstGeom>
        </p:spPr>
      </p:pic>
      <p:sp>
        <p:nvSpPr>
          <p:cNvPr id="34" name="圆角矩形 14"/>
          <p:cNvSpPr/>
          <p:nvPr/>
        </p:nvSpPr>
        <p:spPr>
          <a:xfrm>
            <a:off x="1713727" y="1120830"/>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滑动平均</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17106" y="937549"/>
            <a:ext cx="4382177" cy="2996952"/>
          </a:xfrm>
          <a:prstGeom prst="rect">
            <a:avLst/>
          </a:prstGeom>
        </p:spPr>
      </p:pic>
      <p:sp>
        <p:nvSpPr>
          <p:cNvPr id="35" name="圆角矩形 14"/>
          <p:cNvSpPr/>
          <p:nvPr/>
        </p:nvSpPr>
        <p:spPr>
          <a:xfrm>
            <a:off x="6259467" y="1120830"/>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Kalman</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27" name="图片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504" y="3934613"/>
            <a:ext cx="4737671" cy="2576190"/>
          </a:xfrm>
          <a:prstGeom prst="rect">
            <a:avLst/>
          </a:prstGeom>
        </p:spPr>
      </p:pic>
      <p:sp>
        <p:nvSpPr>
          <p:cNvPr id="36" name="圆角矩形 14"/>
          <p:cNvSpPr/>
          <p:nvPr/>
        </p:nvSpPr>
        <p:spPr>
          <a:xfrm>
            <a:off x="1713726" y="3966213"/>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UKF</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61122" y="3934612"/>
            <a:ext cx="4382176" cy="2667259"/>
          </a:xfrm>
          <a:prstGeom prst="rect">
            <a:avLst/>
          </a:prstGeom>
        </p:spPr>
      </p:pic>
      <p:sp>
        <p:nvSpPr>
          <p:cNvPr id="38" name="圆角矩形 14"/>
          <p:cNvSpPr/>
          <p:nvPr/>
        </p:nvSpPr>
        <p:spPr>
          <a:xfrm>
            <a:off x="6259467" y="3934501"/>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低通滤波</a:t>
            </a:r>
            <a:endParaRPr lang="zh-CN" altLang="en-US"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757" y="1110457"/>
            <a:ext cx="4666300" cy="2780231"/>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7750" y="3734892"/>
            <a:ext cx="4504307" cy="30987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37361" y="3645024"/>
            <a:ext cx="4784183" cy="3182485"/>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6300" y="875815"/>
            <a:ext cx="4658228" cy="3098759"/>
          </a:xfrm>
          <a:prstGeom prst="rect">
            <a:avLst/>
          </a:prstGeom>
          <a:ln>
            <a:noFill/>
          </a:ln>
          <a:effectLst>
            <a:outerShdw blurRad="292100" dist="139700" dir="2700000" algn="tl" rotWithShape="0">
              <a:srgbClr val="333333">
                <a:alpha val="65000"/>
              </a:srgbClr>
            </a:outerShdw>
          </a:effectLst>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数据观察</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不同弯曲度数电压图</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硬件部分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数据量化</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14"/>
          <p:cNvSpPr/>
          <p:nvPr/>
        </p:nvSpPr>
        <p:spPr>
          <a:xfrm>
            <a:off x="1627406" y="1069386"/>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UKF</a:t>
            </a:r>
            <a:r>
              <a:rPr lang="zh-CN" altLang="en-US" b="1" dirty="0">
                <a:solidFill>
                  <a:schemeClr val="tx1"/>
                </a:solidFill>
                <a:latin typeface="Times New Roman" panose="02020603050405020304" pitchFamily="18" charset="0"/>
                <a:cs typeface="Times New Roman" panose="02020603050405020304" pitchFamily="18" charset="0"/>
              </a:rPr>
              <a:t>拟合</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35" name="圆角矩形 14"/>
          <p:cNvSpPr/>
          <p:nvPr/>
        </p:nvSpPr>
        <p:spPr>
          <a:xfrm>
            <a:off x="6259467" y="1120830"/>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180</a:t>
            </a:r>
            <a:r>
              <a:rPr lang="zh-CN" altLang="en-US" b="1" dirty="0">
                <a:solidFill>
                  <a:schemeClr val="tx1"/>
                </a:solidFill>
                <a:latin typeface="Times New Roman" panose="02020603050405020304" pitchFamily="18" charset="0"/>
                <a:cs typeface="Times New Roman" panose="02020603050405020304" pitchFamily="18" charset="0"/>
              </a:rPr>
              <a:t>度</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36" name="圆角矩形 14"/>
          <p:cNvSpPr/>
          <p:nvPr/>
        </p:nvSpPr>
        <p:spPr>
          <a:xfrm>
            <a:off x="1702870" y="3974574"/>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0</a:t>
            </a:r>
            <a:r>
              <a:rPr lang="zh-CN" altLang="en-US" b="1" dirty="0">
                <a:solidFill>
                  <a:schemeClr val="tx1"/>
                </a:solidFill>
                <a:latin typeface="Times New Roman" panose="02020603050405020304" pitchFamily="18" charset="0"/>
                <a:cs typeface="Times New Roman" panose="02020603050405020304" pitchFamily="18" charset="0"/>
              </a:rPr>
              <a:t>度</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38" name="圆角矩形 14"/>
          <p:cNvSpPr/>
          <p:nvPr/>
        </p:nvSpPr>
        <p:spPr>
          <a:xfrm>
            <a:off x="6259467" y="3934501"/>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90</a:t>
            </a:r>
            <a:r>
              <a:rPr lang="zh-CN" altLang="en-US" b="1" dirty="0">
                <a:solidFill>
                  <a:schemeClr val="tx1"/>
                </a:solidFill>
                <a:latin typeface="Times New Roman" panose="02020603050405020304" pitchFamily="18" charset="0"/>
                <a:cs typeface="Times New Roman" panose="02020603050405020304" pitchFamily="18" charset="0"/>
              </a:rPr>
              <a:t>度</a:t>
            </a:r>
            <a:endParaRPr lang="zh-CN" altLang="en-US"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数据量化</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硬件部分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数据量化</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14"/>
          <p:cNvSpPr/>
          <p:nvPr/>
        </p:nvSpPr>
        <p:spPr>
          <a:xfrm>
            <a:off x="3696946" y="893782"/>
            <a:ext cx="1750107" cy="369332"/>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0</a:t>
            </a:r>
            <a:r>
              <a:rPr lang="zh-CN" altLang="en-US" b="1" dirty="0">
                <a:solidFill>
                  <a:schemeClr val="tx1"/>
                </a:solidFill>
                <a:latin typeface="Times New Roman" panose="02020603050405020304" pitchFamily="18" charset="0"/>
                <a:cs typeface="Times New Roman" panose="02020603050405020304" pitchFamily="18" charset="0"/>
              </a:rPr>
              <a:t>度</a:t>
            </a:r>
            <a:r>
              <a:rPr lang="en-US" altLang="zh-CN" b="1" dirty="0">
                <a:solidFill>
                  <a:schemeClr val="tx1"/>
                </a:solidFill>
                <a:latin typeface="Times New Roman" panose="02020603050405020304" pitchFamily="18" charset="0"/>
                <a:cs typeface="Times New Roman" panose="02020603050405020304" pitchFamily="18" charset="0"/>
              </a:rPr>
              <a:t>---180</a:t>
            </a:r>
            <a:r>
              <a:rPr lang="zh-CN" altLang="en-US" b="1" dirty="0">
                <a:solidFill>
                  <a:schemeClr val="tx1"/>
                </a:solidFill>
                <a:latin typeface="Times New Roman" panose="02020603050405020304" pitchFamily="18" charset="0"/>
                <a:cs typeface="Times New Roman" panose="02020603050405020304" pitchFamily="18" charset="0"/>
              </a:rPr>
              <a:t>度</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11560" y="1413386"/>
            <a:ext cx="8072493" cy="4718271"/>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数据量化</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硬件部分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数据量化</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3852936" y="5257299"/>
            <a:ext cx="4572000" cy="923330"/>
          </a:xfrm>
          <a:prstGeom prst="rect">
            <a:avLst/>
          </a:prstGeom>
          <a:noFill/>
        </p:spPr>
        <p:txBody>
          <a:bodyPr wrap="square">
            <a:spAutoFit/>
          </a:bodyPr>
          <a:lstStyle/>
          <a:p>
            <a:r>
              <a:rPr lang="pt-BR" altLang="zh-CN" b="0" dirty="0">
                <a:effectLst/>
                <a:latin typeface="Consolas" panose="020B0609020204030204" pitchFamily="49" charset="0"/>
              </a:rPr>
              <a:t>a*x*x+b*x+c;</a:t>
            </a:r>
            <a:endParaRPr lang="pt-BR" altLang="zh-CN" b="0" dirty="0">
              <a:effectLst/>
              <a:latin typeface="Consolas" panose="020B0609020204030204" pitchFamily="49" charset="0"/>
            </a:endParaRPr>
          </a:p>
          <a:p>
            <a:r>
              <a:rPr lang="en-US" altLang="zh-CN" b="0" dirty="0">
                <a:effectLst/>
                <a:latin typeface="Consolas" panose="020B0609020204030204" pitchFamily="49" charset="0"/>
              </a:rPr>
              <a:t>a/(</a:t>
            </a:r>
            <a:r>
              <a:rPr lang="en-US" altLang="zh-CN" b="0" dirty="0" err="1">
                <a:effectLst/>
                <a:latin typeface="Consolas" panose="020B0609020204030204" pitchFamily="49" charset="0"/>
              </a:rPr>
              <a:t>b+x</a:t>
            </a:r>
            <a:r>
              <a:rPr lang="en-US" altLang="zh-CN" b="0" dirty="0">
                <a:effectLst/>
                <a:latin typeface="Consolas" panose="020B0609020204030204" pitchFamily="49" charset="0"/>
              </a:rPr>
              <a:t>)+c;  </a:t>
            </a:r>
            <a:r>
              <a:rPr lang="zh-CN" altLang="en-US" b="0" dirty="0">
                <a:effectLst/>
                <a:latin typeface="Consolas" panose="020B0609020204030204" pitchFamily="49" charset="0"/>
              </a:rPr>
              <a:t>这俩个拟合都能拟合出来，但是反比例函数这里会有报错。</a:t>
            </a:r>
            <a:endParaRPr lang="en-US" altLang="zh-CN" b="0" dirty="0">
              <a:effectLst/>
              <a:latin typeface="Consolas" panose="020B0609020204030204" pitchFamily="49"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54865" y="1556791"/>
            <a:ext cx="2902047" cy="3242129"/>
          </a:xfrm>
          <a:prstGeom prst="rect">
            <a:avLst/>
          </a:prstGeom>
        </p:spPr>
      </p:pic>
      <p:sp>
        <p:nvSpPr>
          <p:cNvPr id="35" name="圆角矩形 14"/>
          <p:cNvSpPr/>
          <p:nvPr/>
        </p:nvSpPr>
        <p:spPr>
          <a:xfrm>
            <a:off x="6383045" y="6488668"/>
            <a:ext cx="1750107" cy="369332"/>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弯曲度数转化</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3" name="圆角矩形 14"/>
          <p:cNvSpPr/>
          <p:nvPr/>
        </p:nvSpPr>
        <p:spPr>
          <a:xfrm>
            <a:off x="5963159" y="5072633"/>
            <a:ext cx="1750107" cy="369332"/>
          </a:xfrm>
          <a:prstGeom prst="roundRect">
            <a:avLst/>
          </a:prstGeom>
          <a:solidFill>
            <a:schemeClr val="accent6">
              <a:lumMod val="20000"/>
              <a:lumOff val="80000"/>
            </a:schemeClr>
          </a:solidFill>
          <a:ln>
            <a:prstDash val="sys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Times New Roman" panose="02020603050405020304" pitchFamily="18" charset="0"/>
                <a:cs typeface="Times New Roman" panose="02020603050405020304" pitchFamily="18" charset="0"/>
              </a:rPr>
              <a:t>Uhand</a:t>
            </a:r>
            <a:r>
              <a:rPr lang="zh-CN" altLang="en-US" b="1" dirty="0">
                <a:solidFill>
                  <a:schemeClr val="tx1"/>
                </a:solidFill>
                <a:latin typeface="Times New Roman" panose="02020603050405020304" pitchFamily="18" charset="0"/>
                <a:cs typeface="Times New Roman" panose="02020603050405020304" pitchFamily="18" charset="0"/>
              </a:rPr>
              <a:t>机械手</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717032" y="1139036"/>
            <a:ext cx="4572000" cy="4005262"/>
          </a:xfrm>
          <a:prstGeom prst="rect">
            <a:avLst/>
          </a:prstGeom>
        </p:spPr>
      </p:pic>
      <p:pic>
        <p:nvPicPr>
          <p:cNvPr id="5" name="图片 4"/>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2397" y="1382233"/>
            <a:ext cx="5333333" cy="4046767"/>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数据量化</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硬件部分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数据量化</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14"/>
          <p:cNvSpPr/>
          <p:nvPr/>
        </p:nvSpPr>
        <p:spPr>
          <a:xfrm>
            <a:off x="3275856" y="6280900"/>
            <a:ext cx="3384376" cy="369332"/>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电压</a:t>
            </a:r>
            <a:r>
              <a:rPr lang="en-US" altLang="zh-CN" b="1" dirty="0">
                <a:solidFill>
                  <a:schemeClr val="tx1"/>
                </a:solidFill>
                <a:latin typeface="Times New Roman" panose="02020603050405020304" pitchFamily="18" charset="0"/>
                <a:cs typeface="Times New Roman" panose="02020603050405020304" pitchFamily="18" charset="0"/>
              </a:rPr>
              <a:t>-</a:t>
            </a:r>
            <a:r>
              <a:rPr lang="zh-CN" altLang="en-US" b="1" dirty="0">
                <a:solidFill>
                  <a:schemeClr val="tx1"/>
                </a:solidFill>
                <a:latin typeface="Times New Roman" panose="02020603050405020304" pitchFamily="18" charset="0"/>
                <a:cs typeface="Times New Roman" panose="02020603050405020304" pitchFamily="18" charset="0"/>
              </a:rPr>
              <a:t>弯曲度数转化</a:t>
            </a:r>
            <a:r>
              <a:rPr lang="en-US" altLang="zh-CN" b="1" dirty="0">
                <a:solidFill>
                  <a:schemeClr val="tx1"/>
                </a:solidFill>
                <a:latin typeface="Times New Roman" panose="02020603050405020304" pitchFamily="18" charset="0"/>
                <a:cs typeface="Times New Roman" panose="02020603050405020304" pitchFamily="18" charset="0"/>
              </a:rPr>
              <a:t>53</a:t>
            </a:r>
            <a:r>
              <a:rPr lang="zh-CN" altLang="en-US" b="1" dirty="0">
                <a:solidFill>
                  <a:schemeClr val="tx1"/>
                </a:solidFill>
                <a:latin typeface="Times New Roman" panose="02020603050405020304" pitchFamily="18" charset="0"/>
                <a:cs typeface="Times New Roman" panose="02020603050405020304" pitchFamily="18" charset="0"/>
              </a:rPr>
              <a:t>组数据</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0" y="760686"/>
            <a:ext cx="9144000" cy="5336628"/>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57" name="对象 -2147482577"/>
              <p:cNvSpPr txBox="1"/>
              <p:nvPr/>
            </p:nvSpPr>
            <p:spPr>
              <a:xfrm>
                <a:off x="5948587" y="760194"/>
                <a:ext cx="3090178" cy="1147723"/>
              </a:xfrm>
              <a:prstGeom prst="rect">
                <a:avLst/>
              </a:prstGeom>
              <a:noFill/>
              <a:ln w="38100">
                <a:noFill/>
                <a:miter/>
              </a:ln>
            </p:spPr>
            <p:txBody>
              <a:bodyPr>
                <a:noAutofit/>
              </a:bodyPr>
              <a:lstStyle/>
              <a:p>
                <a14:m>
                  <m:oMathPara xmlns:m="http://schemas.openxmlformats.org/officeDocument/2006/math">
                    <m:oMathParaPr>
                      <m:jc m:val="left"/>
                    </m:oMathParaPr>
                    <m:oMath xmlns:m="http://schemas.openxmlformats.org/officeDocument/2006/math">
                      <m:r>
                        <a:rPr lang="zh-CN" altLang="en-US" sz="1400" i="1" smtClean="0">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m:t>
                          </m:r>
                        </m:sub>
                      </m:sSub>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1" smtClean="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1" smtClean="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smtClean="0">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sSub>
                        <m:sSubPr>
                          <m:ctrlPr>
                            <a:rPr lang="zh-CN" altLang="en-US" sz="1400" i="1">
                              <a:solidFill>
                                <a:srgbClr val="000000"/>
                              </a:solidFill>
                              <a:latin typeface="Cambria Math" panose="02040503050406030204" pitchFamily="18" charset="0"/>
                            </a:rPr>
                          </m:ctrlPr>
                        </m:sSubPr>
                        <m:e>
                          <m:r>
                            <a:rPr lang="en-US" altLang="zh-CN" sz="1400" b="0" i="1" smtClean="0">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oMath>
                  </m:oMathPara>
                </a14:m>
                <a:endParaRPr lang="zh-CN" altLang="en-US" sz="1400" dirty="0"/>
              </a:p>
            </p:txBody>
          </p:sp>
        </mc:Choice>
        <mc:Fallback>
          <p:sp>
            <p:nvSpPr>
              <p:cNvPr id="57" name="对象 -2147482577"/>
              <p:cNvSpPr txBox="1">
                <a:spLocks noRot="1" noChangeAspect="1" noMove="1" noResize="1" noEditPoints="1" noAdjustHandles="1" noChangeArrowheads="1" noChangeShapeType="1" noTextEdit="1"/>
              </p:cNvSpPr>
              <p:nvPr/>
            </p:nvSpPr>
            <p:spPr>
              <a:xfrm>
                <a:off x="5948587" y="760194"/>
                <a:ext cx="3090178" cy="1147723"/>
              </a:xfrm>
              <a:prstGeom prst="rect">
                <a:avLst/>
              </a:prstGeom>
              <a:blipFill rotWithShape="1">
                <a:blip r:embed="rId1"/>
                <a:stretch>
                  <a:fillRect l="-18" t="-9" r="6" b="-34159"/>
                </a:stretch>
              </a:blipFill>
              <a:ln w="38100">
                <a:noFill/>
                <a:miter/>
              </a:ln>
            </p:spPr>
            <p:txBody>
              <a:bodyPr/>
              <a:lstStyle/>
              <a:p>
                <a:r>
                  <a:rPr lang="zh-CN" altLang="en-US">
                    <a:noFill/>
                  </a:rPr>
                  <a:t> </a:t>
                </a:r>
              </a:p>
            </p:txBody>
          </p:sp>
        </mc:Fallback>
      </mc:AlternateContent>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1529983" y="903604"/>
            <a:ext cx="1445743" cy="369332"/>
          </a:xfrm>
          <a:prstGeom prst="rect">
            <a:avLst/>
          </a:prstGeom>
        </p:spPr>
        <p:txBody>
          <a:bodyPr wrap="square">
            <a:spAutoFit/>
          </a:bodyPr>
          <a:lstStyle/>
          <a:p>
            <a:pPr>
              <a:spcBef>
                <a:spcPct val="20000"/>
              </a:spcBef>
              <a:buSzPct val="80000"/>
              <a:defRPr/>
            </a:pPr>
            <a:r>
              <a:rPr lang="en-US" altLang="zh-CN" b="1" dirty="0" err="1">
                <a:latin typeface="微软雅黑" panose="020B0503020204020204" pitchFamily="34" charset="-122"/>
                <a:ea typeface="微软雅黑" panose="020B0503020204020204" pitchFamily="34" charset="-122"/>
              </a:rPr>
              <a:t>MediaPipe</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转化数据集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2"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6506974" y="4148993"/>
            <a:ext cx="2492226" cy="1853593"/>
          </a:xfrm>
          <a:prstGeom prst="rect">
            <a:avLst/>
          </a:prstGeom>
          <a:ln>
            <a:noFill/>
          </a:ln>
          <a:effectLst>
            <a:softEdge rad="112500"/>
          </a:effectLst>
        </p:spPr>
      </p:pic>
      <p:grpSp>
        <p:nvGrpSpPr>
          <p:cNvPr id="93" name="组合 92"/>
          <p:cNvGrpSpPr/>
          <p:nvPr/>
        </p:nvGrpSpPr>
        <p:grpSpPr>
          <a:xfrm>
            <a:off x="224421" y="884102"/>
            <a:ext cx="4331781" cy="5089796"/>
            <a:chOff x="114869" y="628544"/>
            <a:chExt cx="4331781" cy="5089796"/>
          </a:xfrm>
        </p:grpSpPr>
        <p:cxnSp>
          <p:nvCxnSpPr>
            <p:cNvPr id="52" name="肘形连接符 51"/>
            <p:cNvCxnSpPr>
              <a:stCxn id="15" idx="0"/>
              <a:endCxn id="12" idx="1"/>
            </p:cNvCxnSpPr>
            <p:nvPr/>
          </p:nvCxnSpPr>
          <p:spPr>
            <a:xfrm rot="5400000" flipH="1" flipV="1">
              <a:off x="1528405" y="2563134"/>
              <a:ext cx="604507" cy="1415101"/>
            </a:xfrm>
            <a:prstGeom prst="bentConnector2">
              <a:avLst/>
            </a:prstGeom>
            <a:ln>
              <a:tailEnd type="arrow" w="med" len="med"/>
            </a:ln>
          </p:spPr>
          <p:style>
            <a:lnRef idx="2">
              <a:schemeClr val="accent5"/>
            </a:lnRef>
            <a:fillRef idx="0">
              <a:schemeClr val="accent5"/>
            </a:fillRef>
            <a:effectRef idx="1">
              <a:schemeClr val="accent5"/>
            </a:effectRef>
            <a:fontRef idx="minor">
              <a:schemeClr val="tx1"/>
            </a:fontRef>
          </p:style>
        </p:cxnSp>
        <p:sp>
          <p:nvSpPr>
            <p:cNvPr id="10" name="圆角矩形 5"/>
            <p:cNvSpPr/>
            <p:nvPr/>
          </p:nvSpPr>
          <p:spPr>
            <a:xfrm>
              <a:off x="2547224" y="989203"/>
              <a:ext cx="1766191" cy="640997"/>
            </a:xfrm>
            <a:prstGeom prst="roundRect">
              <a:avLst/>
            </a:prstGeom>
            <a:solidFill>
              <a:schemeClr val="accent5">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Real Time Flow Limiter</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1" name="圆角矩形 5"/>
            <p:cNvSpPr/>
            <p:nvPr/>
          </p:nvSpPr>
          <p:spPr>
            <a:xfrm>
              <a:off x="2436426" y="1940831"/>
              <a:ext cx="1991558" cy="441328"/>
            </a:xfrm>
            <a:prstGeom prst="roundRect">
              <a:avLst/>
            </a:prstGeom>
            <a:solidFill>
              <a:schemeClr val="accent5">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Hand Detection</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2" name="圆角矩形 5"/>
            <p:cNvSpPr/>
            <p:nvPr/>
          </p:nvSpPr>
          <p:spPr>
            <a:xfrm>
              <a:off x="2538209" y="2647931"/>
              <a:ext cx="1787991" cy="640997"/>
            </a:xfrm>
            <a:prstGeom prst="roundRect">
              <a:avLst/>
            </a:prstGeom>
            <a:solidFill>
              <a:schemeClr val="accent5">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Detection To Rectangle</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 name="圆角矩形 5"/>
            <p:cNvSpPr/>
            <p:nvPr/>
          </p:nvSpPr>
          <p:spPr>
            <a:xfrm>
              <a:off x="2538209" y="3582063"/>
              <a:ext cx="1787991" cy="640997"/>
            </a:xfrm>
            <a:prstGeom prst="roundRect">
              <a:avLst/>
            </a:prstGeom>
            <a:solidFill>
              <a:schemeClr val="accent5">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Image Cropping</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5" name="圆角矩形 5"/>
            <p:cNvSpPr/>
            <p:nvPr/>
          </p:nvSpPr>
          <p:spPr>
            <a:xfrm>
              <a:off x="229112" y="3572937"/>
              <a:ext cx="1787991" cy="640997"/>
            </a:xfrm>
            <a:prstGeom prst="roundRect">
              <a:avLst/>
            </a:prstGeom>
            <a:solidFill>
              <a:schemeClr val="accent5">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Hand Landmark</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圆角矩形 5"/>
            <p:cNvSpPr/>
            <p:nvPr/>
          </p:nvSpPr>
          <p:spPr>
            <a:xfrm>
              <a:off x="229112" y="4518580"/>
              <a:ext cx="1787991" cy="640997"/>
            </a:xfrm>
            <a:prstGeom prst="roundRect">
              <a:avLst/>
            </a:prstGeom>
            <a:solidFill>
              <a:schemeClr val="accent5">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Land Marks to Rectangle</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7" name="圆角矩形 5"/>
            <p:cNvSpPr/>
            <p:nvPr/>
          </p:nvSpPr>
          <p:spPr>
            <a:xfrm>
              <a:off x="2538209" y="4516195"/>
              <a:ext cx="1787991" cy="640997"/>
            </a:xfrm>
            <a:prstGeom prst="roundRect">
              <a:avLst/>
            </a:prstGeom>
            <a:solidFill>
              <a:schemeClr val="accent3">
                <a:lumMod val="60000"/>
                <a:lumOff val="4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Annotation Renderer</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9" name="图片 18"/>
            <p:cNvPicPr>
              <a:picLocks noChangeAspect="1"/>
            </p:cNvPicPr>
            <p:nvPr/>
          </p:nvPicPr>
          <p:blipFill>
            <a:blip r:embed="rId3">
              <a:clrChange>
                <a:clrFrom>
                  <a:srgbClr val="FBFBFB"/>
                </a:clrFrom>
                <a:clrTo>
                  <a:srgbClr val="FBFBFB">
                    <a:alpha val="0"/>
                  </a:srgbClr>
                </a:clrTo>
              </a:clrChange>
            </a:blip>
            <a:stretch>
              <a:fillRect/>
            </a:stretch>
          </p:blipFill>
          <p:spPr>
            <a:xfrm>
              <a:off x="114869" y="1025467"/>
              <a:ext cx="2160872" cy="2247596"/>
            </a:xfrm>
            <a:prstGeom prst="rect">
              <a:avLst/>
            </a:prstGeom>
            <a:ln>
              <a:noFill/>
            </a:ln>
            <a:effectLst>
              <a:softEdge rad="112500"/>
            </a:effectLst>
          </p:spPr>
        </p:pic>
        <p:sp>
          <p:nvSpPr>
            <p:cNvPr id="9" name="圆角矩形 5"/>
            <p:cNvSpPr/>
            <p:nvPr/>
          </p:nvSpPr>
          <p:spPr>
            <a:xfrm>
              <a:off x="730263" y="1139660"/>
              <a:ext cx="1009120" cy="369332"/>
            </a:xfrm>
            <a:prstGeom prst="roundRect">
              <a:avLst/>
            </a:prstGeom>
            <a:solidFill>
              <a:schemeClr val="accent3">
                <a:lumMod val="60000"/>
                <a:lumOff val="4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Camera</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20" name="圆角矩形 8"/>
            <p:cNvSpPr/>
            <p:nvPr/>
          </p:nvSpPr>
          <p:spPr>
            <a:xfrm>
              <a:off x="114870" y="628544"/>
              <a:ext cx="4331780" cy="5089796"/>
            </a:xfrm>
            <a:prstGeom prst="roundRect">
              <a:avLst/>
            </a:prstGeom>
            <a:noFill/>
            <a:ln w="28575"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p:cNvCxnSpPr>
              <a:stCxn id="10" idx="2"/>
              <a:endCxn id="11" idx="0"/>
            </p:cNvCxnSpPr>
            <p:nvPr/>
          </p:nvCxnSpPr>
          <p:spPr>
            <a:xfrm>
              <a:off x="3430320" y="1630200"/>
              <a:ext cx="1885" cy="310631"/>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22" name="直接箭头连接符 21"/>
            <p:cNvCxnSpPr>
              <a:stCxn id="11" idx="2"/>
              <a:endCxn id="12" idx="0"/>
            </p:cNvCxnSpPr>
            <p:nvPr/>
          </p:nvCxnSpPr>
          <p:spPr>
            <a:xfrm>
              <a:off x="3432205" y="2382159"/>
              <a:ext cx="0" cy="265772"/>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25" name="直接箭头连接符 24"/>
            <p:cNvCxnSpPr>
              <a:stCxn id="12" idx="2"/>
              <a:endCxn id="13" idx="0"/>
            </p:cNvCxnSpPr>
            <p:nvPr/>
          </p:nvCxnSpPr>
          <p:spPr>
            <a:xfrm>
              <a:off x="3432205" y="3288928"/>
              <a:ext cx="0" cy="293135"/>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28" name="直接箭头连接符 27"/>
            <p:cNvCxnSpPr>
              <a:stCxn id="13" idx="1"/>
              <a:endCxn id="15" idx="3"/>
            </p:cNvCxnSpPr>
            <p:nvPr/>
          </p:nvCxnSpPr>
          <p:spPr>
            <a:xfrm flipH="1" flipV="1">
              <a:off x="2017103" y="3893436"/>
              <a:ext cx="521106" cy="9126"/>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31" name="直接箭头连接符 30"/>
            <p:cNvCxnSpPr>
              <a:stCxn id="9" idx="3"/>
              <a:endCxn id="10" idx="1"/>
            </p:cNvCxnSpPr>
            <p:nvPr/>
          </p:nvCxnSpPr>
          <p:spPr>
            <a:xfrm flipV="1">
              <a:off x="1739383" y="1309702"/>
              <a:ext cx="807841" cy="14624"/>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32" name="直接箭头连接符 31"/>
            <p:cNvCxnSpPr>
              <a:stCxn id="15" idx="2"/>
              <a:endCxn id="16" idx="0"/>
            </p:cNvCxnSpPr>
            <p:nvPr/>
          </p:nvCxnSpPr>
          <p:spPr>
            <a:xfrm>
              <a:off x="1123108" y="4213934"/>
              <a:ext cx="0" cy="304646"/>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49" name="肘形连接符 51"/>
            <p:cNvCxnSpPr/>
            <p:nvPr/>
          </p:nvCxnSpPr>
          <p:spPr>
            <a:xfrm rot="5400000" flipH="1" flipV="1">
              <a:off x="-48948" y="2522581"/>
              <a:ext cx="3849875" cy="1424116"/>
            </a:xfrm>
            <a:prstGeom prst="bentConnector4">
              <a:avLst>
                <a:gd name="adj1" fmla="val -5938"/>
                <a:gd name="adj2" fmla="val 81388"/>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58" name="肘形连接符 51"/>
            <p:cNvCxnSpPr>
              <a:stCxn id="15" idx="2"/>
              <a:endCxn id="17" idx="0"/>
            </p:cNvCxnSpPr>
            <p:nvPr/>
          </p:nvCxnSpPr>
          <p:spPr>
            <a:xfrm rot="16200000" flipH="1">
              <a:off x="2126526" y="3210515"/>
              <a:ext cx="302261" cy="2309097"/>
            </a:xfrm>
            <a:prstGeom prst="bentConnector3">
              <a:avLst>
                <a:gd name="adj1" fmla="val 50000"/>
              </a:avLst>
            </a:prstGeom>
            <a:ln>
              <a:tailEnd type="arrow" w="med" len="med"/>
            </a:ln>
          </p:spPr>
          <p:style>
            <a:lnRef idx="2">
              <a:schemeClr val="accent5"/>
            </a:lnRef>
            <a:fillRef idx="0">
              <a:schemeClr val="accent5"/>
            </a:fillRef>
            <a:effectRef idx="1">
              <a:schemeClr val="accent5"/>
            </a:effectRef>
            <a:fontRef idx="minor">
              <a:schemeClr val="tx1"/>
            </a:fontRef>
          </p:style>
        </p:cxnSp>
      </p:grpSp>
      <p:cxnSp>
        <p:nvCxnSpPr>
          <p:cNvPr id="94" name="肘形连接符 51"/>
          <p:cNvCxnSpPr>
            <a:stCxn id="17" idx="2"/>
            <a:endCxn id="98" idx="2"/>
          </p:cNvCxnSpPr>
          <p:nvPr/>
        </p:nvCxnSpPr>
        <p:spPr>
          <a:xfrm rot="16200000" flipH="1">
            <a:off x="4927170" y="4027337"/>
            <a:ext cx="566744" cy="3337570"/>
          </a:xfrm>
          <a:prstGeom prst="bentConnector3">
            <a:avLst>
              <a:gd name="adj1" fmla="val 140336"/>
            </a:avLst>
          </a:prstGeom>
          <a:ln>
            <a:tailEnd type="arrow" w="med" len="med"/>
          </a:ln>
        </p:spPr>
        <p:style>
          <a:lnRef idx="2">
            <a:schemeClr val="accent5"/>
          </a:lnRef>
          <a:fillRef idx="0">
            <a:schemeClr val="accent5"/>
          </a:fillRef>
          <a:effectRef idx="1">
            <a:schemeClr val="accent5"/>
          </a:effectRef>
          <a:fontRef idx="minor">
            <a:schemeClr val="tx1"/>
          </a:fontRef>
        </p:style>
      </p:cxnSp>
      <p:pic>
        <p:nvPicPr>
          <p:cNvPr id="96" name="图片 95"/>
          <p:cNvPicPr>
            <a:picLocks noChangeAspect="1"/>
          </p:cNvPicPr>
          <p:nvPr/>
        </p:nvPicPr>
        <p:blipFill>
          <a:blip r:embed="rId4">
            <a:clrChange>
              <a:clrFrom>
                <a:srgbClr val="FBFBFB"/>
              </a:clrFrom>
              <a:clrTo>
                <a:srgbClr val="FBFBFB">
                  <a:alpha val="0"/>
                </a:srgbClr>
              </a:clrTo>
            </a:clrChange>
          </a:blip>
          <a:stretch>
            <a:fillRect/>
          </a:stretch>
        </p:blipFill>
        <p:spPr>
          <a:xfrm>
            <a:off x="5162841" y="4273478"/>
            <a:ext cx="1696251" cy="1614235"/>
          </a:xfrm>
          <a:prstGeom prst="rect">
            <a:avLst/>
          </a:prstGeom>
          <a:ln>
            <a:noFill/>
          </a:ln>
          <a:effectLst>
            <a:softEdge rad="112500"/>
          </a:effectLst>
        </p:spPr>
      </p:pic>
      <p:sp>
        <p:nvSpPr>
          <p:cNvPr id="98" name="圆角矩形 8"/>
          <p:cNvSpPr/>
          <p:nvPr/>
        </p:nvSpPr>
        <p:spPr>
          <a:xfrm>
            <a:off x="4791178" y="4083207"/>
            <a:ext cx="4176297" cy="1896287"/>
          </a:xfrm>
          <a:prstGeom prst="roundRect">
            <a:avLst/>
          </a:prstGeom>
          <a:noFill/>
          <a:ln w="28575"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1" name="组合 120"/>
          <p:cNvGrpSpPr/>
          <p:nvPr/>
        </p:nvGrpSpPr>
        <p:grpSpPr>
          <a:xfrm>
            <a:off x="4896914" y="2164903"/>
            <a:ext cx="2151154" cy="1647997"/>
            <a:chOff x="4852375" y="1892300"/>
            <a:chExt cx="1832280" cy="1753704"/>
          </a:xfrm>
        </p:grpSpPr>
        <p:pic>
          <p:nvPicPr>
            <p:cNvPr id="106" name="图片 105"/>
            <p:cNvPicPr>
              <a:picLocks noChangeAspect="1"/>
            </p:cNvPicPr>
            <p:nvPr/>
          </p:nvPicPr>
          <p:blipFill>
            <a:blip r:embed="rId5"/>
            <a:stretch>
              <a:fillRect/>
            </a:stretch>
          </p:blipFill>
          <p:spPr>
            <a:xfrm>
              <a:off x="5010103" y="1892300"/>
              <a:ext cx="1674552" cy="1753704"/>
            </a:xfrm>
            <a:prstGeom prst="rect">
              <a:avLst/>
            </a:prstGeom>
          </p:spPr>
        </p:pic>
        <p:cxnSp>
          <p:nvCxnSpPr>
            <p:cNvPr id="107" name="直接箭头连接符 106"/>
            <p:cNvCxnSpPr/>
            <p:nvPr/>
          </p:nvCxnSpPr>
          <p:spPr>
            <a:xfrm flipH="1" flipV="1">
              <a:off x="4852375" y="2389462"/>
              <a:ext cx="438604" cy="505976"/>
            </a:xfrm>
            <a:prstGeom prst="straightConnector1">
              <a:avLst/>
            </a:prstGeom>
            <a:ln w="28575" cmpd="sng">
              <a:solidFill>
                <a:schemeClr val="accent1">
                  <a:shade val="50000"/>
                </a:schemeClr>
              </a:solidFill>
              <a:prstDash val="solid"/>
              <a:tailEnd type="arrow" w="sm" len="med"/>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H="1" flipV="1">
              <a:off x="4852375" y="2101817"/>
              <a:ext cx="733323" cy="1320379"/>
            </a:xfrm>
            <a:prstGeom prst="straightConnector1">
              <a:avLst/>
            </a:prstGeom>
            <a:ln w="28575" cmpd="sng">
              <a:solidFill>
                <a:schemeClr val="accent6"/>
              </a:solidFill>
              <a:prstDash val="solid"/>
              <a:tailEnd type="arrow" w="sm" len="me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5257456" y="2843925"/>
              <a:ext cx="328242" cy="37528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107853" y="2587777"/>
              <a:ext cx="446205" cy="740831"/>
            </a:xfrm>
            <a:prstGeom prst="line">
              <a:avLst/>
            </a:prstGeom>
            <a:ln w="28575">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5501153" y="3103552"/>
              <a:ext cx="137450" cy="369332"/>
            </a:xfrm>
            <a:prstGeom prst="rect">
              <a:avLst/>
            </a:prstGeom>
            <a:noFill/>
          </p:spPr>
          <p:txBody>
            <a:bodyPr wrap="square" rtlCol="0" anchor="t">
              <a:spAutoFit/>
            </a:bodyPr>
            <a:lstStyle/>
            <a:p>
              <a:r>
                <a:rPr lang="zh-CN" altLang="en-US" dirty="0">
                  <a:latin typeface="Arial" panose="020B0604020202020204" pitchFamily="34" charset="0"/>
                  <a:cs typeface="Arial" panose="020B0604020202020204" pitchFamily="34" charset="0"/>
                </a:rPr>
                <a:t>ɑ</a:t>
              </a:r>
              <a:endParaRPr lang="zh-CN" altLang="en-US" dirty="0">
                <a:latin typeface="Arial" panose="020B0604020202020204" pitchFamily="34" charset="0"/>
                <a:cs typeface="Arial" panose="020B0604020202020204" pitchFamily="34" charset="0"/>
              </a:endParaRPr>
            </a:p>
          </p:txBody>
        </p:sp>
        <p:sp>
          <p:nvSpPr>
            <p:cNvPr id="120" name="任意多边形 15"/>
            <p:cNvSpPr/>
            <p:nvPr/>
          </p:nvSpPr>
          <p:spPr>
            <a:xfrm rot="4375157">
              <a:off x="5485636" y="3191568"/>
              <a:ext cx="60857" cy="45719"/>
            </a:xfrm>
            <a:custGeom>
              <a:avLst/>
              <a:gdLst>
                <a:gd name="connisteX0" fmla="*/ 0 w 127287"/>
                <a:gd name="connsiteY0" fmla="*/ 0 h 190500"/>
                <a:gd name="connisteX1" fmla="*/ 121920 w 127287"/>
                <a:gd name="connsiteY1" fmla="*/ 38100 h 190500"/>
                <a:gd name="connisteX2" fmla="*/ 91440 w 127287"/>
                <a:gd name="connsiteY2" fmla="*/ 190500 h 190500"/>
                <a:gd name="connisteX3" fmla="*/ 45720 w 127287"/>
                <a:gd name="connsiteY3" fmla="*/ 175260 h 190500"/>
              </a:gdLst>
              <a:ahLst/>
              <a:cxnLst>
                <a:cxn ang="0">
                  <a:pos x="connisteX0" y="connsiteY0"/>
                </a:cxn>
                <a:cxn ang="0">
                  <a:pos x="connisteX1" y="connsiteY1"/>
                </a:cxn>
                <a:cxn ang="0">
                  <a:pos x="connisteX2" y="connsiteY2"/>
                </a:cxn>
                <a:cxn ang="0">
                  <a:pos x="connisteX3" y="connsiteY3"/>
                </a:cxn>
              </a:cxnLst>
              <a:rect l="l" t="t" r="r" b="b"/>
              <a:pathLst>
                <a:path w="127288" h="190500">
                  <a:moveTo>
                    <a:pt x="0" y="0"/>
                  </a:moveTo>
                  <a:cubicBezTo>
                    <a:pt x="24765" y="4445"/>
                    <a:pt x="103505" y="0"/>
                    <a:pt x="121920" y="38100"/>
                  </a:cubicBezTo>
                  <a:cubicBezTo>
                    <a:pt x="140335" y="76200"/>
                    <a:pt x="106680" y="163195"/>
                    <a:pt x="91440" y="190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p:cNvGrpSpPr/>
          <p:nvPr/>
        </p:nvGrpSpPr>
        <p:grpSpPr>
          <a:xfrm>
            <a:off x="6727374" y="2891460"/>
            <a:ext cx="2091052" cy="724535"/>
            <a:chOff x="6659589" y="2371675"/>
            <a:chExt cx="2091052" cy="724535"/>
          </a:xfrm>
        </p:grpSpPr>
        <p:cxnSp>
          <p:nvCxnSpPr>
            <p:cNvPr id="124" name="直接箭头连接符 123"/>
            <p:cNvCxnSpPr/>
            <p:nvPr/>
          </p:nvCxnSpPr>
          <p:spPr>
            <a:xfrm>
              <a:off x="6659589" y="3091130"/>
              <a:ext cx="1151890" cy="0"/>
            </a:xfrm>
            <a:prstGeom prst="straightConnector1">
              <a:avLst/>
            </a:prstGeom>
            <a:ln w="28575" cmpd="sng">
              <a:solidFill>
                <a:schemeClr val="accent1">
                  <a:shade val="50000"/>
                </a:schemeClr>
              </a:solidFill>
              <a:prstDash val="solid"/>
              <a:tailEnd type="arrow" w="sm" len="med"/>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6659589" y="2371675"/>
              <a:ext cx="2091052" cy="724535"/>
              <a:chOff x="6659589" y="2371675"/>
              <a:chExt cx="2091052" cy="724535"/>
            </a:xfrm>
          </p:grpSpPr>
          <p:cxnSp>
            <p:nvCxnSpPr>
              <p:cNvPr id="123" name="直接箭头连接符 122"/>
              <p:cNvCxnSpPr/>
              <p:nvPr/>
            </p:nvCxnSpPr>
            <p:spPr>
              <a:xfrm flipV="1">
                <a:off x="6659589" y="2371675"/>
                <a:ext cx="863600" cy="719455"/>
              </a:xfrm>
              <a:prstGeom prst="straightConnector1">
                <a:avLst/>
              </a:prstGeom>
              <a:ln w="28575" cmpd="sng">
                <a:solidFill>
                  <a:schemeClr val="accent1">
                    <a:shade val="50000"/>
                  </a:schemeClr>
                </a:soli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125" name="任意多边形 15"/>
              <p:cNvSpPr/>
              <p:nvPr/>
            </p:nvSpPr>
            <p:spPr>
              <a:xfrm>
                <a:off x="6890094" y="2905710"/>
                <a:ext cx="127000" cy="190500"/>
              </a:xfrm>
              <a:custGeom>
                <a:avLst/>
                <a:gdLst>
                  <a:gd name="connisteX0" fmla="*/ 0 w 127287"/>
                  <a:gd name="connsiteY0" fmla="*/ 0 h 190500"/>
                  <a:gd name="connisteX1" fmla="*/ 121920 w 127287"/>
                  <a:gd name="connsiteY1" fmla="*/ 38100 h 190500"/>
                  <a:gd name="connisteX2" fmla="*/ 91440 w 127287"/>
                  <a:gd name="connsiteY2" fmla="*/ 190500 h 190500"/>
                  <a:gd name="connisteX3" fmla="*/ 45720 w 127287"/>
                  <a:gd name="connsiteY3" fmla="*/ 175260 h 190500"/>
                </a:gdLst>
                <a:ahLst/>
                <a:cxnLst>
                  <a:cxn ang="0">
                    <a:pos x="connisteX0" y="connsiteY0"/>
                  </a:cxn>
                  <a:cxn ang="0">
                    <a:pos x="connisteX1" y="connsiteY1"/>
                  </a:cxn>
                  <a:cxn ang="0">
                    <a:pos x="connisteX2" y="connsiteY2"/>
                  </a:cxn>
                  <a:cxn ang="0">
                    <a:pos x="connisteX3" y="connsiteY3"/>
                  </a:cxn>
                </a:cxnLst>
                <a:rect l="l" t="t" r="r" b="b"/>
                <a:pathLst>
                  <a:path w="127288" h="190500">
                    <a:moveTo>
                      <a:pt x="0" y="0"/>
                    </a:moveTo>
                    <a:cubicBezTo>
                      <a:pt x="24765" y="4445"/>
                      <a:pt x="103505" y="0"/>
                      <a:pt x="121920" y="38100"/>
                    </a:cubicBezTo>
                    <a:cubicBezTo>
                      <a:pt x="140335" y="76200"/>
                      <a:pt x="106680" y="163195"/>
                      <a:pt x="91440" y="190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文本框 125"/>
              <p:cNvSpPr txBox="1"/>
              <p:nvPr/>
            </p:nvSpPr>
            <p:spPr>
              <a:xfrm>
                <a:off x="7017094" y="2668855"/>
                <a:ext cx="309880" cy="368300"/>
              </a:xfrm>
              <a:prstGeom prst="rect">
                <a:avLst/>
              </a:prstGeom>
              <a:noFill/>
            </p:spPr>
            <p:txBody>
              <a:bodyPr wrap="none" rtlCol="0" anchor="t">
                <a:spAutoFit/>
              </a:bodyPr>
              <a:lstStyle/>
              <a:p>
                <a:r>
                  <a:rPr lang="zh-CN" altLang="en-US" dirty="0">
                    <a:latin typeface="Arial" panose="020B0604020202020204" pitchFamily="34" charset="0"/>
                    <a:cs typeface="Arial" panose="020B0604020202020204" pitchFamily="34" charset="0"/>
                  </a:rPr>
                  <a:t>ɑ</a:t>
                </a:r>
                <a:endParaRPr lang="zh-CN" altLang="en-US" dirty="0">
                  <a:latin typeface="Arial" panose="020B0604020202020204" pitchFamily="34" charset="0"/>
                  <a:cs typeface="Arial" panose="020B0604020202020204" pitchFamily="34" charset="0"/>
                </a:endParaRPr>
              </a:p>
            </p:txBody>
          </p:sp>
          <p:graphicFrame>
            <p:nvGraphicFramePr>
              <p:cNvPr id="127" name="对象 -2147482602"/>
              <p:cNvGraphicFramePr>
                <a:graphicFrameLocks noChangeAspect="1"/>
              </p:cNvGraphicFramePr>
              <p:nvPr/>
            </p:nvGraphicFramePr>
            <p:xfrm>
              <a:off x="7460956" y="2636064"/>
              <a:ext cx="1289685" cy="290195"/>
            </p:xfrm>
            <a:graphic>
              <a:graphicData uri="http://schemas.openxmlformats.org/presentationml/2006/ole">
                <mc:AlternateContent xmlns:mc="http://schemas.openxmlformats.org/markup-compatibility/2006">
                  <mc:Choice xmlns:v="urn:schemas-microsoft-com:vml" Requires="v">
                    <p:oleObj spid="_x0000_s4099" name="" r:id="rId6" imgW="1016000" imgH="228600" progId="Equation.KSEE3">
                      <p:embed/>
                    </p:oleObj>
                  </mc:Choice>
                  <mc:Fallback>
                    <p:oleObj name="" r:id="rId6" imgW="1016000" imgH="228600" progId="Equation.KSEE3">
                      <p:embed/>
                      <p:pic>
                        <p:nvPicPr>
                          <p:cNvPr id="0" name="对象 -2147482602"/>
                          <p:cNvPicPr/>
                          <p:nvPr/>
                        </p:nvPicPr>
                        <p:blipFill>
                          <a:blip r:embed="rId7"/>
                          <a:stretch>
                            <a:fillRect/>
                          </a:stretch>
                        </p:blipFill>
                        <p:spPr>
                          <a:xfrm>
                            <a:off x="7460956" y="2636064"/>
                            <a:ext cx="1289685" cy="290195"/>
                          </a:xfrm>
                          <a:prstGeom prst="rect">
                            <a:avLst/>
                          </a:prstGeom>
                          <a:solidFill>
                            <a:schemeClr val="accent2">
                              <a:lumMod val="40000"/>
                              <a:lumOff val="60000"/>
                            </a:schemeClr>
                          </a:solidFill>
                          <a:ln w="38100">
                            <a:noFill/>
                            <a:miter/>
                          </a:ln>
                        </p:spPr>
                      </p:pic>
                    </p:oleObj>
                  </mc:Fallback>
                </mc:AlternateContent>
              </a:graphicData>
            </a:graphic>
          </p:graphicFrame>
        </p:grpSp>
      </p:grpSp>
      <p:sp>
        <p:nvSpPr>
          <p:cNvPr id="130" name="圆角矩形 8"/>
          <p:cNvSpPr/>
          <p:nvPr/>
        </p:nvSpPr>
        <p:spPr>
          <a:xfrm>
            <a:off x="4791179" y="2132856"/>
            <a:ext cx="4176297" cy="1753704"/>
          </a:xfrm>
          <a:prstGeom prst="roundRect">
            <a:avLst/>
          </a:prstGeom>
          <a:noFill/>
          <a:ln w="28575"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圆角矩形 8"/>
          <p:cNvSpPr/>
          <p:nvPr/>
        </p:nvSpPr>
        <p:spPr>
          <a:xfrm>
            <a:off x="4791179" y="831074"/>
            <a:ext cx="4176297" cy="1100300"/>
          </a:xfrm>
          <a:prstGeom prst="roundRect">
            <a:avLst/>
          </a:prstGeom>
          <a:noFill/>
          <a:ln w="28575"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圆角矩形 5"/>
          <p:cNvSpPr/>
          <p:nvPr/>
        </p:nvSpPr>
        <p:spPr>
          <a:xfrm>
            <a:off x="7030435" y="2151187"/>
            <a:ext cx="1787991" cy="640997"/>
          </a:xfrm>
          <a:prstGeom prst="roundRect">
            <a:avLst/>
          </a:prstGeom>
          <a:solidFill>
            <a:schemeClr val="accent4">
              <a:lumMod val="60000"/>
              <a:lumOff val="4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Angle Calculation</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35" name="圆角矩形 5"/>
          <p:cNvSpPr/>
          <p:nvPr/>
        </p:nvSpPr>
        <p:spPr>
          <a:xfrm>
            <a:off x="7591079" y="1376662"/>
            <a:ext cx="1158785" cy="333017"/>
          </a:xfrm>
          <a:prstGeom prst="roundRect">
            <a:avLst/>
          </a:prstGeom>
          <a:solidFill>
            <a:schemeClr val="accent4">
              <a:lumMod val="60000"/>
              <a:lumOff val="4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rPr>
              <a:t>Feature</a:t>
            </a:r>
            <a:endParaRPr lang="zh-CN" altLang="en-US" sz="2000" dirty="0">
              <a:solidFill>
                <a:schemeClr val="tx1"/>
              </a:solidFill>
              <a:latin typeface="Times New Roman" panose="02020603050405020304" pitchFamily="18" charset="0"/>
              <a:ea typeface="微软雅黑" panose="020B0503020204020204" pitchFamily="34" charset="-122"/>
              <a:cs typeface="Times New Roman" panose="02020603050405020304" pitchFamily="18" charset="0"/>
            </a:endParaRPr>
          </a:p>
        </p:txBody>
      </p:sp>
      <p:pic>
        <p:nvPicPr>
          <p:cNvPr id="159" name="图片 158"/>
          <p:cNvPicPr>
            <a:picLocks noChangeAspect="1"/>
          </p:cNvPicPr>
          <p:nvPr/>
        </p:nvPicPr>
        <p:blipFill>
          <a:blip r:embed="rId8"/>
          <a:stretch>
            <a:fillRect/>
          </a:stretch>
        </p:blipFill>
        <p:spPr>
          <a:xfrm>
            <a:off x="4795450" y="861025"/>
            <a:ext cx="1297790" cy="1031275"/>
          </a:xfrm>
          <a:prstGeom prst="rect">
            <a:avLst/>
          </a:prstGeom>
        </p:spPr>
      </p:pic>
      <p:cxnSp>
        <p:nvCxnSpPr>
          <p:cNvPr id="160" name="直接箭头连接符 159"/>
          <p:cNvCxnSpPr/>
          <p:nvPr/>
        </p:nvCxnSpPr>
        <p:spPr>
          <a:xfrm>
            <a:off x="5948587" y="1464274"/>
            <a:ext cx="232985" cy="2541"/>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167" name="直接箭头连接符 166"/>
          <p:cNvCxnSpPr>
            <a:stCxn id="130" idx="0"/>
            <a:endCxn id="132" idx="2"/>
          </p:cNvCxnSpPr>
          <p:nvPr/>
        </p:nvCxnSpPr>
        <p:spPr>
          <a:xfrm flipV="1">
            <a:off x="6879328" y="1931374"/>
            <a:ext cx="0" cy="201482"/>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168" name="直接箭头连接符 167"/>
          <p:cNvCxnSpPr>
            <a:stCxn id="98" idx="0"/>
            <a:endCxn id="130" idx="2"/>
          </p:cNvCxnSpPr>
          <p:nvPr/>
        </p:nvCxnSpPr>
        <p:spPr>
          <a:xfrm flipV="1">
            <a:off x="6879327" y="3886560"/>
            <a:ext cx="1" cy="196647"/>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1745248" y="903604"/>
            <a:ext cx="1445743" cy="368300"/>
          </a:xfrm>
          <a:prstGeom prst="rect">
            <a:avLst/>
          </a:prstGeom>
          <a:effectLst>
            <a:outerShdw blurRad="50800" dist="38100" dir="5400000" algn="t" rotWithShape="0">
              <a:prstClr val="black">
                <a:alpha val="40000"/>
              </a:prstClr>
            </a:outerShdw>
          </a:effectLst>
        </p:spPr>
        <p:txBody>
          <a:bodyPr wrap="square">
            <a:spAutoFit/>
          </a:bodyPr>
          <a:lstStyle/>
          <a:p>
            <a:pPr>
              <a:spcBef>
                <a:spcPct val="20000"/>
              </a:spcBef>
              <a:buSzPct val="80000"/>
              <a:defRPr/>
            </a:pPr>
            <a:r>
              <a:rPr lang="en-US" altLang="zh-CN" b="1" dirty="0" err="1">
                <a:latin typeface="Times New Roman" panose="02020603050405020304" pitchFamily="18" charset="0"/>
                <a:ea typeface="微软雅黑" panose="020B0503020204020204" pitchFamily="34" charset="-122"/>
                <a:cs typeface="Times New Roman" panose="02020603050405020304" pitchFamily="18" charset="0"/>
              </a:rPr>
              <a:t>MediaPipe</a:t>
            </a:r>
            <a:endParaRPr lang="en-US" altLang="zh-CN"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转化数据集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1"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6506974" y="4148993"/>
            <a:ext cx="2492226" cy="1853593"/>
          </a:xfrm>
          <a:prstGeom prst="rect">
            <a:avLst/>
          </a:prstGeom>
          <a:ln>
            <a:noFill/>
          </a:ln>
          <a:effectLst>
            <a:outerShdw blurRad="50800" dist="38100" dir="5400000" algn="t" rotWithShape="0">
              <a:prstClr val="black">
                <a:alpha val="40000"/>
              </a:prstClr>
            </a:outerShdw>
            <a:softEdge rad="112500"/>
          </a:effectLst>
        </p:spPr>
      </p:pic>
      <p:grpSp>
        <p:nvGrpSpPr>
          <p:cNvPr id="93" name="组合 92"/>
          <p:cNvGrpSpPr/>
          <p:nvPr/>
        </p:nvGrpSpPr>
        <p:grpSpPr>
          <a:xfrm>
            <a:off x="224421" y="884102"/>
            <a:ext cx="4331781" cy="5089796"/>
            <a:chOff x="114869" y="628544"/>
            <a:chExt cx="4331781" cy="5089796"/>
          </a:xfrm>
          <a:effectLst>
            <a:outerShdw blurRad="50800" dist="38100" dir="5400000" algn="t" rotWithShape="0">
              <a:prstClr val="black">
                <a:alpha val="40000"/>
              </a:prstClr>
            </a:outerShdw>
          </a:effectLst>
        </p:grpSpPr>
        <p:cxnSp>
          <p:nvCxnSpPr>
            <p:cNvPr id="52" name="肘形连接符 51"/>
            <p:cNvCxnSpPr>
              <a:stCxn id="15" idx="0"/>
              <a:endCxn id="12" idx="1"/>
            </p:cNvCxnSpPr>
            <p:nvPr/>
          </p:nvCxnSpPr>
          <p:spPr>
            <a:xfrm rot="5400000" flipH="1" flipV="1">
              <a:off x="1467014" y="2663699"/>
              <a:ext cx="659096" cy="1328713"/>
            </a:xfrm>
            <a:prstGeom prst="bentConnector2">
              <a:avLst/>
            </a:prstGeom>
            <a:ln>
              <a:tailEnd type="arrow" w="med" len="med"/>
            </a:ln>
          </p:spPr>
          <p:style>
            <a:lnRef idx="2">
              <a:schemeClr val="accent5"/>
            </a:lnRef>
            <a:fillRef idx="0">
              <a:schemeClr val="accent5"/>
            </a:fillRef>
            <a:effectRef idx="1">
              <a:schemeClr val="accent5"/>
            </a:effectRef>
            <a:fontRef idx="minor">
              <a:schemeClr val="tx1"/>
            </a:fontRef>
          </p:style>
        </p:cxnSp>
        <p:sp>
          <p:nvSpPr>
            <p:cNvPr id="10" name="圆角矩形 5"/>
            <p:cNvSpPr/>
            <p:nvPr/>
          </p:nvSpPr>
          <p:spPr>
            <a:xfrm>
              <a:off x="2460919" y="1092194"/>
              <a:ext cx="1755412" cy="491924"/>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宋体" panose="02010600030101010101" pitchFamily="2" charset="-122"/>
                  <a:ea typeface="宋体" panose="02010600030101010101" pitchFamily="2" charset="-122"/>
                </a:rPr>
                <a:t>实时限流器</a:t>
              </a:r>
              <a:endParaRPr lang="zh-CN" altLang="en-US" dirty="0">
                <a:solidFill>
                  <a:schemeClr val="tx1"/>
                </a:solidFill>
                <a:latin typeface="宋体" panose="02010600030101010101" pitchFamily="2" charset="-122"/>
                <a:ea typeface="宋体" panose="02010600030101010101" pitchFamily="2" charset="-122"/>
              </a:endParaRPr>
            </a:p>
          </p:txBody>
        </p:sp>
        <p:sp>
          <p:nvSpPr>
            <p:cNvPr id="11" name="圆角矩形 5"/>
            <p:cNvSpPr/>
            <p:nvPr/>
          </p:nvSpPr>
          <p:spPr>
            <a:xfrm>
              <a:off x="2450950" y="1939422"/>
              <a:ext cx="1787991" cy="441328"/>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buClrTx/>
                <a:buSzTx/>
                <a:buFontTx/>
              </a:pPr>
              <a:r>
                <a:rPr lang="zh-CN" altLang="en-US" dirty="0">
                  <a:solidFill>
                    <a:schemeClr val="tx1"/>
                  </a:solidFill>
                  <a:latin typeface="宋体" panose="02010600030101010101" pitchFamily="2" charset="-122"/>
                  <a:ea typeface="宋体" panose="02010600030101010101" pitchFamily="2" charset="-122"/>
                </a:rPr>
                <a:t>手部检测</a:t>
              </a:r>
              <a:endParaRPr lang="zh-CN" altLang="en-US" dirty="0">
                <a:solidFill>
                  <a:schemeClr val="tx1"/>
                </a:solidFill>
                <a:latin typeface="宋体" panose="02010600030101010101" pitchFamily="2" charset="-122"/>
                <a:ea typeface="宋体" panose="02010600030101010101" pitchFamily="2" charset="-122"/>
              </a:endParaRPr>
            </a:p>
          </p:txBody>
        </p:sp>
        <p:sp>
          <p:nvSpPr>
            <p:cNvPr id="12" name="圆角矩形 5"/>
            <p:cNvSpPr/>
            <p:nvPr/>
          </p:nvSpPr>
          <p:spPr>
            <a:xfrm>
              <a:off x="2460919" y="2726826"/>
              <a:ext cx="1787991" cy="543361"/>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buClrTx/>
                <a:buSzTx/>
                <a:buFontTx/>
              </a:pPr>
              <a:r>
                <a:rPr lang="zh-CN" altLang="en-US" dirty="0">
                  <a:solidFill>
                    <a:schemeClr val="tx1"/>
                  </a:solidFill>
                  <a:latin typeface="宋体" panose="02010600030101010101" pitchFamily="2" charset="-122"/>
                  <a:ea typeface="宋体" panose="02010600030101010101" pitchFamily="2" charset="-122"/>
                </a:rPr>
                <a:t>矩形框检测</a:t>
              </a:r>
              <a:endParaRPr lang="zh-CN" altLang="en-US" dirty="0">
                <a:solidFill>
                  <a:schemeClr val="tx1"/>
                </a:solidFill>
                <a:latin typeface="宋体" panose="02010600030101010101" pitchFamily="2" charset="-122"/>
                <a:ea typeface="宋体" panose="02010600030101010101" pitchFamily="2" charset="-122"/>
              </a:endParaRPr>
            </a:p>
          </p:txBody>
        </p:sp>
        <p:sp>
          <p:nvSpPr>
            <p:cNvPr id="13" name="圆角矩形 5"/>
            <p:cNvSpPr/>
            <p:nvPr/>
          </p:nvSpPr>
          <p:spPr>
            <a:xfrm>
              <a:off x="2467240" y="3647754"/>
              <a:ext cx="1787991" cy="491361"/>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buClrTx/>
                <a:buSzTx/>
                <a:buFontTx/>
              </a:pPr>
              <a:r>
                <a:rPr lang="zh-CN" altLang="en-US" dirty="0">
                  <a:solidFill>
                    <a:schemeClr val="tx1"/>
                  </a:solidFill>
                  <a:latin typeface="宋体" panose="02010600030101010101" pitchFamily="2" charset="-122"/>
                  <a:ea typeface="宋体" panose="02010600030101010101" pitchFamily="2" charset="-122"/>
                </a:rPr>
                <a:t>图片裁剪</a:t>
              </a:r>
              <a:endParaRPr lang="zh-CN" altLang="en-US" dirty="0">
                <a:solidFill>
                  <a:schemeClr val="tx1"/>
                </a:solidFill>
                <a:latin typeface="宋体" panose="02010600030101010101" pitchFamily="2" charset="-122"/>
                <a:ea typeface="宋体" panose="02010600030101010101" pitchFamily="2" charset="-122"/>
              </a:endParaRPr>
            </a:p>
          </p:txBody>
        </p:sp>
        <p:sp>
          <p:nvSpPr>
            <p:cNvPr id="15" name="圆角矩形 5"/>
            <p:cNvSpPr/>
            <p:nvPr/>
          </p:nvSpPr>
          <p:spPr>
            <a:xfrm>
              <a:off x="238210" y="3657603"/>
              <a:ext cx="1787991" cy="491362"/>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buClrTx/>
                <a:buSzTx/>
                <a:buFontTx/>
              </a:pPr>
              <a:r>
                <a:rPr lang="zh-CN" altLang="en-US" dirty="0">
                  <a:solidFill>
                    <a:schemeClr val="tx1"/>
                  </a:solidFill>
                  <a:latin typeface="宋体" panose="02010600030101010101" pitchFamily="2" charset="-122"/>
                  <a:ea typeface="宋体" panose="02010600030101010101" pitchFamily="2" charset="-122"/>
                </a:rPr>
                <a:t>手部关键点</a:t>
              </a:r>
              <a:endParaRPr lang="zh-CN" altLang="en-US" dirty="0">
                <a:solidFill>
                  <a:schemeClr val="tx1"/>
                </a:solidFill>
                <a:latin typeface="宋体" panose="02010600030101010101" pitchFamily="2" charset="-122"/>
                <a:ea typeface="宋体" panose="02010600030101010101" pitchFamily="2" charset="-122"/>
              </a:endParaRPr>
            </a:p>
          </p:txBody>
        </p:sp>
        <p:sp>
          <p:nvSpPr>
            <p:cNvPr id="16" name="圆角矩形 5"/>
            <p:cNvSpPr/>
            <p:nvPr/>
          </p:nvSpPr>
          <p:spPr>
            <a:xfrm>
              <a:off x="229112" y="4613602"/>
              <a:ext cx="1787991" cy="491362"/>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buClrTx/>
                <a:buSzTx/>
                <a:buFontTx/>
              </a:pPr>
              <a:r>
                <a:rPr lang="zh-CN" altLang="en-US" dirty="0">
                  <a:solidFill>
                    <a:schemeClr val="tx1"/>
                  </a:solidFill>
                  <a:latin typeface="宋体" panose="02010600030101010101" pitchFamily="2" charset="-122"/>
                  <a:ea typeface="宋体" panose="02010600030101010101" pitchFamily="2" charset="-122"/>
                </a:rPr>
                <a:t>手部区域检测</a:t>
              </a:r>
              <a:endParaRPr lang="zh-CN" altLang="en-US" dirty="0">
                <a:solidFill>
                  <a:schemeClr val="tx1"/>
                </a:solidFill>
                <a:latin typeface="宋体" panose="02010600030101010101" pitchFamily="2" charset="-122"/>
                <a:ea typeface="宋体" panose="02010600030101010101" pitchFamily="2" charset="-122"/>
              </a:endParaRPr>
            </a:p>
          </p:txBody>
        </p:sp>
        <p:sp>
          <p:nvSpPr>
            <p:cNvPr id="17" name="圆角矩形 5"/>
            <p:cNvSpPr/>
            <p:nvPr/>
          </p:nvSpPr>
          <p:spPr>
            <a:xfrm>
              <a:off x="2483529" y="4613602"/>
              <a:ext cx="1755412" cy="489874"/>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buClrTx/>
                <a:buSzTx/>
                <a:buFontTx/>
              </a:pPr>
              <a:r>
                <a:rPr lang="zh-CN" altLang="en-US" dirty="0">
                  <a:solidFill>
                    <a:schemeClr val="tx1"/>
                  </a:solidFill>
                  <a:latin typeface="宋体" panose="02010600030101010101" pitchFamily="2" charset="-122"/>
                  <a:ea typeface="宋体" panose="02010600030101010101" pitchFamily="2" charset="-122"/>
                </a:rPr>
                <a:t>标注渲染</a:t>
              </a:r>
              <a:endParaRPr lang="zh-CN" altLang="en-US" dirty="0">
                <a:solidFill>
                  <a:schemeClr val="tx1"/>
                </a:solidFill>
                <a:latin typeface="宋体" panose="02010600030101010101" pitchFamily="2" charset="-122"/>
                <a:ea typeface="宋体" panose="02010600030101010101" pitchFamily="2" charset="-122"/>
              </a:endParaRPr>
            </a:p>
          </p:txBody>
        </p:sp>
        <p:pic>
          <p:nvPicPr>
            <p:cNvPr id="19" name="图片 18"/>
            <p:cNvPicPr>
              <a:picLocks noChangeAspect="1"/>
            </p:cNvPicPr>
            <p:nvPr/>
          </p:nvPicPr>
          <p:blipFill>
            <a:blip r:embed="rId2">
              <a:clrChange>
                <a:clrFrom>
                  <a:srgbClr val="FBFBFB"/>
                </a:clrFrom>
                <a:clrTo>
                  <a:srgbClr val="FBFBFB">
                    <a:alpha val="0"/>
                  </a:srgbClr>
                </a:clrTo>
              </a:clrChange>
            </a:blip>
            <a:stretch>
              <a:fillRect/>
            </a:stretch>
          </p:blipFill>
          <p:spPr>
            <a:xfrm>
              <a:off x="114869" y="1025467"/>
              <a:ext cx="2160872" cy="2247596"/>
            </a:xfrm>
            <a:prstGeom prst="rect">
              <a:avLst/>
            </a:prstGeom>
            <a:ln>
              <a:noFill/>
            </a:ln>
            <a:effectLst>
              <a:softEdge rad="112500"/>
            </a:effectLst>
          </p:spPr>
        </p:pic>
        <p:sp>
          <p:nvSpPr>
            <p:cNvPr id="9" name="圆角矩形 5"/>
            <p:cNvSpPr/>
            <p:nvPr/>
          </p:nvSpPr>
          <p:spPr>
            <a:xfrm>
              <a:off x="784940" y="1151927"/>
              <a:ext cx="1009120" cy="369332"/>
            </a:xfrm>
            <a:prstGeom prst="roundRect">
              <a:avLst/>
            </a:prstGeom>
            <a:solidFill>
              <a:schemeClr val="accent6">
                <a:lumMod val="40000"/>
                <a:lumOff val="6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buClrTx/>
                <a:buSzTx/>
                <a:buFontTx/>
              </a:pPr>
              <a:r>
                <a:rPr lang="zh-CN" altLang="en-US" dirty="0">
                  <a:solidFill>
                    <a:schemeClr val="tx1"/>
                  </a:solidFill>
                  <a:latin typeface="宋体" panose="02010600030101010101" pitchFamily="2" charset="-122"/>
                  <a:ea typeface="宋体" panose="02010600030101010101" pitchFamily="2" charset="-122"/>
                </a:rPr>
                <a:t>摄像头</a:t>
              </a:r>
              <a:endParaRPr lang="zh-CN" altLang="en-US" dirty="0">
                <a:solidFill>
                  <a:schemeClr val="tx1"/>
                </a:solidFill>
                <a:latin typeface="宋体" panose="02010600030101010101" pitchFamily="2" charset="-122"/>
                <a:ea typeface="宋体" panose="02010600030101010101" pitchFamily="2" charset="-122"/>
              </a:endParaRPr>
            </a:p>
          </p:txBody>
        </p:sp>
        <p:sp>
          <p:nvSpPr>
            <p:cNvPr id="20" name="圆角矩形 8"/>
            <p:cNvSpPr/>
            <p:nvPr/>
          </p:nvSpPr>
          <p:spPr>
            <a:xfrm>
              <a:off x="114870" y="628544"/>
              <a:ext cx="4331780" cy="5089796"/>
            </a:xfrm>
            <a:prstGeom prst="roundRect">
              <a:avLst/>
            </a:prstGeom>
            <a:noFill/>
            <a:ln w="28575"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p:cNvCxnSpPr>
              <a:stCxn id="10" idx="2"/>
              <a:endCxn id="11" idx="0"/>
            </p:cNvCxnSpPr>
            <p:nvPr/>
          </p:nvCxnSpPr>
          <p:spPr>
            <a:xfrm>
              <a:off x="3338625" y="1584118"/>
              <a:ext cx="6321" cy="355304"/>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22" name="直接箭头连接符 21"/>
            <p:cNvCxnSpPr>
              <a:stCxn id="11" idx="2"/>
              <a:endCxn id="12" idx="0"/>
            </p:cNvCxnSpPr>
            <p:nvPr/>
          </p:nvCxnSpPr>
          <p:spPr>
            <a:xfrm>
              <a:off x="3344946" y="2380750"/>
              <a:ext cx="9969" cy="346076"/>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25" name="直接箭头连接符 24"/>
            <p:cNvCxnSpPr>
              <a:stCxn id="12" idx="2"/>
              <a:endCxn id="13" idx="0"/>
            </p:cNvCxnSpPr>
            <p:nvPr/>
          </p:nvCxnSpPr>
          <p:spPr>
            <a:xfrm>
              <a:off x="3354915" y="3270187"/>
              <a:ext cx="6321" cy="377567"/>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28" name="直接箭头连接符 27"/>
            <p:cNvCxnSpPr>
              <a:stCxn id="13" idx="1"/>
              <a:endCxn id="15" idx="3"/>
            </p:cNvCxnSpPr>
            <p:nvPr/>
          </p:nvCxnSpPr>
          <p:spPr>
            <a:xfrm flipH="1">
              <a:off x="2026201" y="3893435"/>
              <a:ext cx="441039" cy="9849"/>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31" name="直接箭头连接符 30"/>
            <p:cNvCxnSpPr>
              <a:stCxn id="9" idx="3"/>
            </p:cNvCxnSpPr>
            <p:nvPr/>
          </p:nvCxnSpPr>
          <p:spPr>
            <a:xfrm flipV="1">
              <a:off x="1794060" y="1324380"/>
              <a:ext cx="793988" cy="12213"/>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32" name="直接箭头连接符 31"/>
            <p:cNvCxnSpPr>
              <a:stCxn id="15" idx="2"/>
              <a:endCxn id="16" idx="0"/>
            </p:cNvCxnSpPr>
            <p:nvPr/>
          </p:nvCxnSpPr>
          <p:spPr>
            <a:xfrm flipH="1">
              <a:off x="1123108" y="4148965"/>
              <a:ext cx="9098" cy="464637"/>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49" name="肘形连接符 51"/>
            <p:cNvCxnSpPr/>
            <p:nvPr/>
          </p:nvCxnSpPr>
          <p:spPr>
            <a:xfrm rot="5400000" flipH="1" flipV="1">
              <a:off x="-48948" y="2522581"/>
              <a:ext cx="3849875" cy="1424116"/>
            </a:xfrm>
            <a:prstGeom prst="bentConnector4">
              <a:avLst>
                <a:gd name="adj1" fmla="val -5938"/>
                <a:gd name="adj2" fmla="val 81388"/>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58" name="肘形连接符 51"/>
            <p:cNvCxnSpPr>
              <a:stCxn id="15" idx="2"/>
              <a:endCxn id="17" idx="0"/>
            </p:cNvCxnSpPr>
            <p:nvPr/>
          </p:nvCxnSpPr>
          <p:spPr>
            <a:xfrm rot="16200000" flipH="1">
              <a:off x="2014402" y="3266768"/>
              <a:ext cx="464637" cy="2229029"/>
            </a:xfrm>
            <a:prstGeom prst="bentConnector3">
              <a:avLst>
                <a:gd name="adj1" fmla="val 50000"/>
              </a:avLst>
            </a:prstGeom>
            <a:ln>
              <a:tailEnd type="arrow" w="med" len="med"/>
            </a:ln>
          </p:spPr>
          <p:style>
            <a:lnRef idx="2">
              <a:schemeClr val="accent5"/>
            </a:lnRef>
            <a:fillRef idx="0">
              <a:schemeClr val="accent5"/>
            </a:fillRef>
            <a:effectRef idx="1">
              <a:schemeClr val="accent5"/>
            </a:effectRef>
            <a:fontRef idx="minor">
              <a:schemeClr val="tx1"/>
            </a:fontRef>
          </p:style>
        </p:cxnSp>
      </p:grpSp>
      <p:cxnSp>
        <p:nvCxnSpPr>
          <p:cNvPr id="94" name="肘形连接符 51"/>
          <p:cNvCxnSpPr>
            <a:stCxn id="17" idx="2"/>
            <a:endCxn id="98" idx="2"/>
          </p:cNvCxnSpPr>
          <p:nvPr/>
        </p:nvCxnSpPr>
        <p:spPr>
          <a:xfrm rot="16200000" flipH="1">
            <a:off x="4864827" y="3964994"/>
            <a:ext cx="620460" cy="3408540"/>
          </a:xfrm>
          <a:prstGeom prst="bentConnector3">
            <a:avLst>
              <a:gd name="adj1" fmla="val 136844"/>
            </a:avLst>
          </a:prstGeom>
          <a:ln>
            <a:tailEnd type="arrow" w="med" len="med"/>
          </a:ln>
          <a:effectLst>
            <a:outerShdw blurRad="50800" dist="38100" dir="5400000" algn="t" rotWithShape="0">
              <a:prstClr val="black">
                <a:alpha val="40000"/>
              </a:prstClr>
            </a:outerShdw>
          </a:effectLst>
        </p:spPr>
        <p:style>
          <a:lnRef idx="2">
            <a:schemeClr val="accent5"/>
          </a:lnRef>
          <a:fillRef idx="0">
            <a:schemeClr val="accent5"/>
          </a:fillRef>
          <a:effectRef idx="1">
            <a:schemeClr val="accent5"/>
          </a:effectRef>
          <a:fontRef idx="minor">
            <a:schemeClr val="tx1"/>
          </a:fontRef>
        </p:style>
      </p:cxnSp>
      <p:pic>
        <p:nvPicPr>
          <p:cNvPr id="96" name="图片 95"/>
          <p:cNvPicPr>
            <a:picLocks noChangeAspect="1"/>
          </p:cNvPicPr>
          <p:nvPr/>
        </p:nvPicPr>
        <p:blipFill>
          <a:blip r:embed="rId3">
            <a:clrChange>
              <a:clrFrom>
                <a:srgbClr val="FBFBFB"/>
              </a:clrFrom>
              <a:clrTo>
                <a:srgbClr val="FBFBFB">
                  <a:alpha val="0"/>
                </a:srgbClr>
              </a:clrTo>
            </a:clrChange>
          </a:blip>
          <a:stretch>
            <a:fillRect/>
          </a:stretch>
        </p:blipFill>
        <p:spPr>
          <a:xfrm>
            <a:off x="5162841" y="4273478"/>
            <a:ext cx="1696251" cy="1614235"/>
          </a:xfrm>
          <a:prstGeom prst="rect">
            <a:avLst/>
          </a:prstGeom>
          <a:ln>
            <a:noFill/>
          </a:ln>
          <a:effectLst>
            <a:outerShdw blurRad="50800" dist="38100" dir="5400000" algn="t" rotWithShape="0">
              <a:prstClr val="black">
                <a:alpha val="40000"/>
              </a:prstClr>
            </a:outerShdw>
            <a:softEdge rad="112500"/>
          </a:effectLst>
        </p:spPr>
      </p:pic>
      <p:sp>
        <p:nvSpPr>
          <p:cNvPr id="98" name="圆角矩形 8"/>
          <p:cNvSpPr/>
          <p:nvPr/>
        </p:nvSpPr>
        <p:spPr>
          <a:xfrm>
            <a:off x="4791178" y="4083207"/>
            <a:ext cx="4176297" cy="1896287"/>
          </a:xfrm>
          <a:prstGeom prst="roundRect">
            <a:avLst/>
          </a:prstGeom>
          <a:noFill/>
          <a:ln w="28575" cmpd="sng">
            <a:solidFill>
              <a:schemeClr val="accent1">
                <a:shade val="50000"/>
              </a:schemeClr>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1" name="组合 120"/>
          <p:cNvGrpSpPr/>
          <p:nvPr/>
        </p:nvGrpSpPr>
        <p:grpSpPr>
          <a:xfrm>
            <a:off x="4896914" y="2164903"/>
            <a:ext cx="2151154" cy="1647997"/>
            <a:chOff x="4852375" y="1892300"/>
            <a:chExt cx="1832280" cy="1753704"/>
          </a:xfrm>
          <a:effectLst>
            <a:outerShdw blurRad="50800" dist="38100" dir="5400000" algn="t" rotWithShape="0">
              <a:prstClr val="black">
                <a:alpha val="40000"/>
              </a:prstClr>
            </a:outerShdw>
          </a:effectLst>
        </p:grpSpPr>
        <p:pic>
          <p:nvPicPr>
            <p:cNvPr id="106" name="图片 105"/>
            <p:cNvPicPr>
              <a:picLocks noChangeAspect="1"/>
            </p:cNvPicPr>
            <p:nvPr/>
          </p:nvPicPr>
          <p:blipFill>
            <a:blip r:embed="rId4"/>
            <a:stretch>
              <a:fillRect/>
            </a:stretch>
          </p:blipFill>
          <p:spPr>
            <a:xfrm>
              <a:off x="5010103" y="1892300"/>
              <a:ext cx="1674552" cy="1753704"/>
            </a:xfrm>
            <a:prstGeom prst="rect">
              <a:avLst/>
            </a:prstGeom>
          </p:spPr>
        </p:pic>
        <p:cxnSp>
          <p:nvCxnSpPr>
            <p:cNvPr id="107" name="直接箭头连接符 106"/>
            <p:cNvCxnSpPr/>
            <p:nvPr/>
          </p:nvCxnSpPr>
          <p:spPr>
            <a:xfrm flipH="1" flipV="1">
              <a:off x="4852375" y="2389462"/>
              <a:ext cx="438604" cy="505976"/>
            </a:xfrm>
            <a:prstGeom prst="straightConnector1">
              <a:avLst/>
            </a:prstGeom>
            <a:ln w="28575" cmpd="sng">
              <a:solidFill>
                <a:schemeClr val="accent1">
                  <a:shade val="50000"/>
                </a:schemeClr>
              </a:solidFill>
              <a:prstDash val="solid"/>
              <a:tailEnd type="arrow" w="sm" len="med"/>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H="1" flipV="1">
              <a:off x="4852375" y="2101817"/>
              <a:ext cx="733323" cy="1320379"/>
            </a:xfrm>
            <a:prstGeom prst="straightConnector1">
              <a:avLst/>
            </a:prstGeom>
            <a:ln w="28575" cmpd="sng">
              <a:solidFill>
                <a:schemeClr val="accent6"/>
              </a:solidFill>
              <a:prstDash val="solid"/>
              <a:tailEnd type="arrow" w="sm" len="me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5257456" y="2843925"/>
              <a:ext cx="328242" cy="37528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107853" y="2587777"/>
              <a:ext cx="446205" cy="740831"/>
            </a:xfrm>
            <a:prstGeom prst="line">
              <a:avLst/>
            </a:prstGeom>
            <a:ln w="28575">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5501153" y="3103552"/>
              <a:ext cx="137450" cy="369332"/>
            </a:xfrm>
            <a:prstGeom prst="rect">
              <a:avLst/>
            </a:prstGeom>
            <a:noFill/>
          </p:spPr>
          <p:txBody>
            <a:bodyPr wrap="square" rtlCol="0" anchor="t">
              <a:spAutoFit/>
            </a:bodyPr>
            <a:lstStyle/>
            <a:p>
              <a:r>
                <a:rPr lang="zh-CN" altLang="en-US" dirty="0">
                  <a:latin typeface="Arial" panose="020B0604020202020204" pitchFamily="34" charset="0"/>
                  <a:cs typeface="Arial" panose="020B0604020202020204" pitchFamily="34" charset="0"/>
                </a:rPr>
                <a:t>ɑ</a:t>
              </a:r>
              <a:endParaRPr lang="zh-CN" altLang="en-US" dirty="0">
                <a:latin typeface="Arial" panose="020B0604020202020204" pitchFamily="34" charset="0"/>
                <a:cs typeface="Arial" panose="020B0604020202020204" pitchFamily="34" charset="0"/>
              </a:endParaRPr>
            </a:p>
          </p:txBody>
        </p:sp>
        <p:sp>
          <p:nvSpPr>
            <p:cNvPr id="120" name="任意多边形 15"/>
            <p:cNvSpPr/>
            <p:nvPr/>
          </p:nvSpPr>
          <p:spPr>
            <a:xfrm rot="4375157">
              <a:off x="5485636" y="3191568"/>
              <a:ext cx="60857" cy="45719"/>
            </a:xfrm>
            <a:custGeom>
              <a:avLst/>
              <a:gdLst>
                <a:gd name="connisteX0" fmla="*/ 0 w 127287"/>
                <a:gd name="connsiteY0" fmla="*/ 0 h 190500"/>
                <a:gd name="connisteX1" fmla="*/ 121920 w 127287"/>
                <a:gd name="connsiteY1" fmla="*/ 38100 h 190500"/>
                <a:gd name="connisteX2" fmla="*/ 91440 w 127287"/>
                <a:gd name="connsiteY2" fmla="*/ 190500 h 190500"/>
                <a:gd name="connisteX3" fmla="*/ 45720 w 127287"/>
                <a:gd name="connsiteY3" fmla="*/ 175260 h 190500"/>
              </a:gdLst>
              <a:ahLst/>
              <a:cxnLst>
                <a:cxn ang="0">
                  <a:pos x="connisteX0" y="connsiteY0"/>
                </a:cxn>
                <a:cxn ang="0">
                  <a:pos x="connisteX1" y="connsiteY1"/>
                </a:cxn>
                <a:cxn ang="0">
                  <a:pos x="connisteX2" y="connsiteY2"/>
                </a:cxn>
                <a:cxn ang="0">
                  <a:pos x="connisteX3" y="connsiteY3"/>
                </a:cxn>
              </a:cxnLst>
              <a:rect l="l" t="t" r="r" b="b"/>
              <a:pathLst>
                <a:path w="127288" h="190500">
                  <a:moveTo>
                    <a:pt x="0" y="0"/>
                  </a:moveTo>
                  <a:cubicBezTo>
                    <a:pt x="24765" y="4445"/>
                    <a:pt x="103505" y="0"/>
                    <a:pt x="121920" y="38100"/>
                  </a:cubicBezTo>
                  <a:cubicBezTo>
                    <a:pt x="140335" y="76200"/>
                    <a:pt x="106680" y="163195"/>
                    <a:pt x="91440" y="190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22" name="对象 -2147482577"/>
          <p:cNvGraphicFramePr>
            <a:graphicFrameLocks noChangeAspect="1"/>
          </p:cNvGraphicFramePr>
          <p:nvPr/>
        </p:nvGraphicFramePr>
        <p:xfrm>
          <a:off x="6588223" y="885745"/>
          <a:ext cx="2247573" cy="1031874"/>
        </p:xfrm>
        <a:graphic>
          <a:graphicData uri="http://schemas.openxmlformats.org/presentationml/2006/ole">
            <mc:AlternateContent xmlns:mc="http://schemas.openxmlformats.org/markup-compatibility/2006">
              <mc:Choice xmlns:v="urn:schemas-microsoft-com:vml" Requires="v">
                <p:oleObj spid="_x0000_s4099" name="" r:id="rId5" imgW="2222500" imgH="1143000" progId="Equation.KSEE3">
                  <p:embed/>
                </p:oleObj>
              </mc:Choice>
              <mc:Fallback>
                <p:oleObj name="" r:id="rId5" imgW="2222500" imgH="1143000" progId="Equation.KSEE3">
                  <p:embed/>
                  <p:pic>
                    <p:nvPicPr>
                      <p:cNvPr id="0" name="对象 -2147482577"/>
                      <p:cNvPicPr/>
                      <p:nvPr/>
                    </p:nvPicPr>
                    <p:blipFill>
                      <a:blip r:embed="rId6"/>
                      <a:stretch>
                        <a:fillRect/>
                      </a:stretch>
                    </p:blipFill>
                    <p:spPr>
                      <a:xfrm>
                        <a:off x="6588223" y="885745"/>
                        <a:ext cx="2247573" cy="1031874"/>
                      </a:xfrm>
                      <a:prstGeom prst="rect">
                        <a:avLst/>
                      </a:prstGeom>
                      <a:solidFill>
                        <a:schemeClr val="accent2">
                          <a:lumMod val="40000"/>
                          <a:lumOff val="60000"/>
                        </a:schemeClr>
                      </a:solidFill>
                      <a:ln w="38100">
                        <a:noFill/>
                        <a:miter/>
                      </a:ln>
                    </p:spPr>
                  </p:pic>
                </p:oleObj>
              </mc:Fallback>
            </mc:AlternateContent>
          </a:graphicData>
        </a:graphic>
      </p:graphicFrame>
      <p:grpSp>
        <p:nvGrpSpPr>
          <p:cNvPr id="129" name="组合 128"/>
          <p:cNvGrpSpPr/>
          <p:nvPr/>
        </p:nvGrpSpPr>
        <p:grpSpPr>
          <a:xfrm>
            <a:off x="6643193" y="2923834"/>
            <a:ext cx="2091052" cy="724535"/>
            <a:chOff x="6659589" y="2371675"/>
            <a:chExt cx="2091052" cy="724535"/>
          </a:xfrm>
          <a:effectLst>
            <a:outerShdw blurRad="50800" dist="38100" dir="5400000" algn="t" rotWithShape="0">
              <a:prstClr val="black">
                <a:alpha val="40000"/>
              </a:prstClr>
            </a:outerShdw>
          </a:effectLst>
        </p:grpSpPr>
        <p:cxnSp>
          <p:nvCxnSpPr>
            <p:cNvPr id="124" name="直接箭头连接符 123"/>
            <p:cNvCxnSpPr/>
            <p:nvPr/>
          </p:nvCxnSpPr>
          <p:spPr>
            <a:xfrm>
              <a:off x="6659589" y="3091130"/>
              <a:ext cx="1151890" cy="0"/>
            </a:xfrm>
            <a:prstGeom prst="straightConnector1">
              <a:avLst/>
            </a:prstGeom>
            <a:ln w="28575" cmpd="sng">
              <a:solidFill>
                <a:schemeClr val="accent1">
                  <a:shade val="50000"/>
                </a:schemeClr>
              </a:solidFill>
              <a:prstDash val="solid"/>
              <a:tailEnd type="arrow" w="sm" len="med"/>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6659589" y="2371675"/>
              <a:ext cx="2091052" cy="724535"/>
              <a:chOff x="6659589" y="2371675"/>
              <a:chExt cx="2091052" cy="724535"/>
            </a:xfrm>
          </p:grpSpPr>
          <p:cxnSp>
            <p:nvCxnSpPr>
              <p:cNvPr id="123" name="直接箭头连接符 122"/>
              <p:cNvCxnSpPr/>
              <p:nvPr/>
            </p:nvCxnSpPr>
            <p:spPr>
              <a:xfrm flipV="1">
                <a:off x="6659589" y="2371675"/>
                <a:ext cx="863600" cy="719455"/>
              </a:xfrm>
              <a:prstGeom prst="straightConnector1">
                <a:avLst/>
              </a:prstGeom>
              <a:ln w="28575" cmpd="sng">
                <a:solidFill>
                  <a:schemeClr val="accent1">
                    <a:shade val="50000"/>
                  </a:schemeClr>
                </a:soli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125" name="任意多边形 15"/>
              <p:cNvSpPr/>
              <p:nvPr/>
            </p:nvSpPr>
            <p:spPr>
              <a:xfrm>
                <a:off x="6890094" y="2905710"/>
                <a:ext cx="127000" cy="190500"/>
              </a:xfrm>
              <a:custGeom>
                <a:avLst/>
                <a:gdLst>
                  <a:gd name="connisteX0" fmla="*/ 0 w 127287"/>
                  <a:gd name="connsiteY0" fmla="*/ 0 h 190500"/>
                  <a:gd name="connisteX1" fmla="*/ 121920 w 127287"/>
                  <a:gd name="connsiteY1" fmla="*/ 38100 h 190500"/>
                  <a:gd name="connisteX2" fmla="*/ 91440 w 127287"/>
                  <a:gd name="connsiteY2" fmla="*/ 190500 h 190500"/>
                  <a:gd name="connisteX3" fmla="*/ 45720 w 127287"/>
                  <a:gd name="connsiteY3" fmla="*/ 175260 h 190500"/>
                </a:gdLst>
                <a:ahLst/>
                <a:cxnLst>
                  <a:cxn ang="0">
                    <a:pos x="connisteX0" y="connsiteY0"/>
                  </a:cxn>
                  <a:cxn ang="0">
                    <a:pos x="connisteX1" y="connsiteY1"/>
                  </a:cxn>
                  <a:cxn ang="0">
                    <a:pos x="connisteX2" y="connsiteY2"/>
                  </a:cxn>
                  <a:cxn ang="0">
                    <a:pos x="connisteX3" y="connsiteY3"/>
                  </a:cxn>
                </a:cxnLst>
                <a:rect l="l" t="t" r="r" b="b"/>
                <a:pathLst>
                  <a:path w="127288" h="190500">
                    <a:moveTo>
                      <a:pt x="0" y="0"/>
                    </a:moveTo>
                    <a:cubicBezTo>
                      <a:pt x="24765" y="4445"/>
                      <a:pt x="103505" y="0"/>
                      <a:pt x="121920" y="38100"/>
                    </a:cubicBezTo>
                    <a:cubicBezTo>
                      <a:pt x="140335" y="76200"/>
                      <a:pt x="106680" y="163195"/>
                      <a:pt x="91440" y="190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文本框 125"/>
              <p:cNvSpPr txBox="1"/>
              <p:nvPr/>
            </p:nvSpPr>
            <p:spPr>
              <a:xfrm>
                <a:off x="7017094" y="2668855"/>
                <a:ext cx="309880" cy="368300"/>
              </a:xfrm>
              <a:prstGeom prst="rect">
                <a:avLst/>
              </a:prstGeom>
              <a:noFill/>
            </p:spPr>
            <p:txBody>
              <a:bodyPr wrap="none" rtlCol="0" anchor="t">
                <a:spAutoFit/>
              </a:bodyPr>
              <a:lstStyle/>
              <a:p>
                <a:r>
                  <a:rPr lang="zh-CN" altLang="en-US" dirty="0">
                    <a:latin typeface="Arial" panose="020B0604020202020204" pitchFamily="34" charset="0"/>
                    <a:cs typeface="Arial" panose="020B0604020202020204" pitchFamily="34" charset="0"/>
                  </a:rPr>
                  <a:t>ɑ</a:t>
                </a:r>
                <a:endParaRPr lang="zh-CN" altLang="en-US" dirty="0">
                  <a:latin typeface="Arial" panose="020B0604020202020204" pitchFamily="34" charset="0"/>
                  <a:cs typeface="Arial" panose="020B0604020202020204" pitchFamily="34" charset="0"/>
                </a:endParaRPr>
              </a:p>
            </p:txBody>
          </p:sp>
          <p:graphicFrame>
            <p:nvGraphicFramePr>
              <p:cNvPr id="127" name="对象 -2147482602"/>
              <p:cNvGraphicFramePr>
                <a:graphicFrameLocks noChangeAspect="1"/>
              </p:cNvGraphicFramePr>
              <p:nvPr/>
            </p:nvGraphicFramePr>
            <p:xfrm>
              <a:off x="7460956" y="2636064"/>
              <a:ext cx="1289685" cy="290195"/>
            </p:xfrm>
            <a:graphic>
              <a:graphicData uri="http://schemas.openxmlformats.org/presentationml/2006/ole">
                <mc:AlternateContent xmlns:mc="http://schemas.openxmlformats.org/markup-compatibility/2006">
                  <mc:Choice xmlns:v="urn:schemas-microsoft-com:vml" Requires="v">
                    <p:oleObj spid="_x0000_s2" name="" r:id="rId7" imgW="1016000" imgH="228600" progId="Equation.KSEE3">
                      <p:embed/>
                    </p:oleObj>
                  </mc:Choice>
                  <mc:Fallback>
                    <p:oleObj name="" r:id="rId7" imgW="1016000" imgH="228600" progId="Equation.KSEE3">
                      <p:embed/>
                      <p:pic>
                        <p:nvPicPr>
                          <p:cNvPr id="0" name="对象 -2147482602"/>
                          <p:cNvPicPr/>
                          <p:nvPr/>
                        </p:nvPicPr>
                        <p:blipFill>
                          <a:blip r:embed="rId8"/>
                          <a:stretch>
                            <a:fillRect/>
                          </a:stretch>
                        </p:blipFill>
                        <p:spPr>
                          <a:xfrm>
                            <a:off x="7460956" y="2636064"/>
                            <a:ext cx="1289685" cy="290195"/>
                          </a:xfrm>
                          <a:prstGeom prst="rect">
                            <a:avLst/>
                          </a:prstGeom>
                          <a:solidFill>
                            <a:schemeClr val="accent2">
                              <a:lumMod val="40000"/>
                              <a:lumOff val="60000"/>
                            </a:schemeClr>
                          </a:solidFill>
                          <a:ln w="38100">
                            <a:noFill/>
                            <a:miter/>
                          </a:ln>
                        </p:spPr>
                      </p:pic>
                    </p:oleObj>
                  </mc:Fallback>
                </mc:AlternateContent>
              </a:graphicData>
            </a:graphic>
          </p:graphicFrame>
        </p:grpSp>
      </p:grpSp>
      <p:sp>
        <p:nvSpPr>
          <p:cNvPr id="130" name="圆角矩形 8"/>
          <p:cNvSpPr/>
          <p:nvPr/>
        </p:nvSpPr>
        <p:spPr>
          <a:xfrm>
            <a:off x="4791179" y="2132856"/>
            <a:ext cx="4176297" cy="1753704"/>
          </a:xfrm>
          <a:prstGeom prst="roundRect">
            <a:avLst/>
          </a:prstGeom>
          <a:noFill/>
          <a:ln w="28575" cmpd="sng">
            <a:solidFill>
              <a:schemeClr val="accent1">
                <a:shade val="50000"/>
              </a:schemeClr>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圆角矩形 8"/>
          <p:cNvSpPr/>
          <p:nvPr/>
        </p:nvSpPr>
        <p:spPr>
          <a:xfrm>
            <a:off x="4791179" y="831074"/>
            <a:ext cx="4176297" cy="1100300"/>
          </a:xfrm>
          <a:prstGeom prst="roundRect">
            <a:avLst/>
          </a:prstGeom>
          <a:noFill/>
          <a:ln w="28575" cmpd="sng">
            <a:solidFill>
              <a:schemeClr val="accent1">
                <a:shade val="50000"/>
              </a:schemeClr>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圆角矩形 5"/>
          <p:cNvSpPr/>
          <p:nvPr/>
        </p:nvSpPr>
        <p:spPr>
          <a:xfrm>
            <a:off x="7338981" y="2300381"/>
            <a:ext cx="1475234" cy="350448"/>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buClrTx/>
              <a:buSzTx/>
              <a:buFontTx/>
            </a:pPr>
            <a:r>
              <a:rPr lang="zh-CN" altLang="en-US" dirty="0">
                <a:solidFill>
                  <a:schemeClr val="tx1"/>
                </a:solidFill>
                <a:latin typeface="宋体" panose="02010600030101010101" pitchFamily="2" charset="-122"/>
                <a:ea typeface="宋体" panose="02010600030101010101" pitchFamily="2" charset="-122"/>
              </a:rPr>
              <a:t>弯曲度计算</a:t>
            </a:r>
            <a:endParaRPr lang="zh-CN" altLang="en-US" dirty="0">
              <a:solidFill>
                <a:schemeClr val="tx1"/>
              </a:solidFill>
              <a:latin typeface="宋体" panose="02010600030101010101" pitchFamily="2" charset="-122"/>
              <a:ea typeface="宋体" panose="02010600030101010101" pitchFamily="2" charset="-122"/>
            </a:endParaRPr>
          </a:p>
        </p:txBody>
      </p:sp>
      <p:sp>
        <p:nvSpPr>
          <p:cNvPr id="135" name="圆角矩形 5"/>
          <p:cNvSpPr/>
          <p:nvPr/>
        </p:nvSpPr>
        <p:spPr>
          <a:xfrm>
            <a:off x="7517591" y="1500529"/>
            <a:ext cx="1158785" cy="333017"/>
          </a:xfrm>
          <a:prstGeom prst="roundRect">
            <a:avLst/>
          </a:prstGeom>
          <a:solidFill>
            <a:schemeClr val="accent2">
              <a:lumMod val="40000"/>
              <a:lumOff val="6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buClrTx/>
              <a:buSzTx/>
              <a:buFontTx/>
            </a:pPr>
            <a:r>
              <a:rPr lang="zh-CN" altLang="en-US" dirty="0">
                <a:solidFill>
                  <a:schemeClr val="tx1"/>
                </a:solidFill>
                <a:latin typeface="宋体" panose="02010600030101010101" pitchFamily="2" charset="-122"/>
                <a:ea typeface="宋体" panose="02010600030101010101" pitchFamily="2" charset="-122"/>
              </a:rPr>
              <a:t>特征构建</a:t>
            </a:r>
            <a:endParaRPr lang="zh-CN" altLang="en-US" dirty="0">
              <a:solidFill>
                <a:schemeClr val="tx1"/>
              </a:solidFill>
              <a:latin typeface="宋体" panose="02010600030101010101" pitchFamily="2" charset="-122"/>
              <a:ea typeface="宋体" panose="02010600030101010101" pitchFamily="2" charset="-122"/>
            </a:endParaRPr>
          </a:p>
        </p:txBody>
      </p:sp>
      <p:pic>
        <p:nvPicPr>
          <p:cNvPr id="159" name="图片 158"/>
          <p:cNvPicPr>
            <a:picLocks noChangeAspect="1"/>
          </p:cNvPicPr>
          <p:nvPr/>
        </p:nvPicPr>
        <p:blipFill>
          <a:blip r:embed="rId9"/>
          <a:stretch>
            <a:fillRect/>
          </a:stretch>
        </p:blipFill>
        <p:spPr>
          <a:xfrm>
            <a:off x="4911442" y="884102"/>
            <a:ext cx="1297790" cy="1031275"/>
          </a:xfrm>
          <a:prstGeom prst="rect">
            <a:avLst/>
          </a:prstGeom>
          <a:effectLst>
            <a:outerShdw blurRad="50800" dist="38100" dir="5400000" algn="t" rotWithShape="0">
              <a:prstClr val="black">
                <a:alpha val="40000"/>
              </a:prstClr>
            </a:outerShdw>
          </a:effectLst>
        </p:spPr>
      </p:pic>
      <p:cxnSp>
        <p:nvCxnSpPr>
          <p:cNvPr id="160" name="直接箭头连接符 159"/>
          <p:cNvCxnSpPr>
            <a:stCxn id="159" idx="3"/>
            <a:endCxn id="122" idx="1"/>
          </p:cNvCxnSpPr>
          <p:nvPr/>
        </p:nvCxnSpPr>
        <p:spPr>
          <a:xfrm>
            <a:off x="6209232" y="1399740"/>
            <a:ext cx="378991" cy="1942"/>
          </a:xfrm>
          <a:prstGeom prst="straightConnector1">
            <a:avLst/>
          </a:prstGeom>
          <a:ln>
            <a:tailEnd type="arrow" w="med" len="med"/>
          </a:ln>
          <a:effectLst>
            <a:outerShdw blurRad="50800" dist="38100" dir="5400000" algn="t" rotWithShape="0">
              <a:prstClr val="black">
                <a:alpha val="40000"/>
              </a:prstClr>
            </a:outerShdw>
          </a:effectLst>
        </p:spPr>
        <p:style>
          <a:lnRef idx="2">
            <a:schemeClr val="accent5"/>
          </a:lnRef>
          <a:fillRef idx="0">
            <a:schemeClr val="accent5"/>
          </a:fillRef>
          <a:effectRef idx="1">
            <a:schemeClr val="accent5"/>
          </a:effectRef>
          <a:fontRef idx="minor">
            <a:schemeClr val="tx1"/>
          </a:fontRef>
        </p:style>
      </p:cxnSp>
      <p:cxnSp>
        <p:nvCxnSpPr>
          <p:cNvPr id="167" name="直接箭头连接符 166"/>
          <p:cNvCxnSpPr>
            <a:stCxn id="130" idx="0"/>
            <a:endCxn id="132" idx="2"/>
          </p:cNvCxnSpPr>
          <p:nvPr/>
        </p:nvCxnSpPr>
        <p:spPr>
          <a:xfrm flipV="1">
            <a:off x="6879328" y="1931374"/>
            <a:ext cx="0" cy="201482"/>
          </a:xfrm>
          <a:prstGeom prst="straightConnector1">
            <a:avLst/>
          </a:prstGeom>
          <a:ln>
            <a:tailEnd type="arrow" w="med" len="med"/>
          </a:ln>
          <a:effectLst>
            <a:outerShdw blurRad="50800" dist="38100" dir="5400000" algn="t" rotWithShape="0">
              <a:prstClr val="black">
                <a:alpha val="40000"/>
              </a:prstClr>
            </a:outerShdw>
          </a:effectLst>
        </p:spPr>
        <p:style>
          <a:lnRef idx="2">
            <a:schemeClr val="accent5"/>
          </a:lnRef>
          <a:fillRef idx="0">
            <a:schemeClr val="accent5"/>
          </a:fillRef>
          <a:effectRef idx="1">
            <a:schemeClr val="accent5"/>
          </a:effectRef>
          <a:fontRef idx="minor">
            <a:schemeClr val="tx1"/>
          </a:fontRef>
        </p:style>
      </p:cxnSp>
      <p:cxnSp>
        <p:nvCxnSpPr>
          <p:cNvPr id="168" name="直接箭头连接符 167"/>
          <p:cNvCxnSpPr>
            <a:stCxn id="98" idx="0"/>
            <a:endCxn id="130" idx="2"/>
          </p:cNvCxnSpPr>
          <p:nvPr/>
        </p:nvCxnSpPr>
        <p:spPr>
          <a:xfrm flipV="1">
            <a:off x="6879327" y="3886560"/>
            <a:ext cx="1" cy="196647"/>
          </a:xfrm>
          <a:prstGeom prst="straightConnector1">
            <a:avLst/>
          </a:prstGeom>
          <a:ln>
            <a:tailEnd type="arrow" w="med" len="med"/>
          </a:ln>
          <a:effectLst>
            <a:outerShdw blurRad="50800" dist="38100" dir="5400000" algn="t" rotWithShape="0">
              <a:prstClr val="black">
                <a:alpha val="40000"/>
              </a:prstClr>
            </a:outerShdw>
          </a:effectLst>
        </p:spPr>
        <p:style>
          <a:lnRef idx="2">
            <a:schemeClr val="accent5"/>
          </a:lnRef>
          <a:fillRef idx="0">
            <a:schemeClr val="accent5"/>
          </a:fillRef>
          <a:effectRef idx="1">
            <a:schemeClr val="accent5"/>
          </a:effectRef>
          <a:fontRef idx="minor">
            <a:schemeClr val="tx1"/>
          </a:fontRef>
        </p:style>
      </p:cxn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数据转化</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转化数据集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319409" y="4612105"/>
            <a:ext cx="4572000" cy="923330"/>
          </a:xfrm>
          <a:prstGeom prst="rect">
            <a:avLst/>
          </a:prstGeom>
          <a:noFill/>
        </p:spPr>
        <p:txBody>
          <a:bodyPr wrap="square">
            <a:spAutoFit/>
          </a:bodyPr>
          <a:lstStyle/>
          <a:p>
            <a:r>
              <a:rPr lang="zh-CN" altLang="en-US" b="0" dirty="0">
                <a:solidFill>
                  <a:srgbClr val="CE9178"/>
                </a:solidFill>
                <a:effectLst/>
                <a:latin typeface="Consolas" panose="020B0609020204030204" pitchFamily="49" charset="0"/>
              </a:rPr>
              <a:t>同一手势不同图像特征向量取平均，每张图像对应特征向量与平均值作差，将差值超过阈值的数据剔除。这里阈值</a:t>
            </a:r>
            <a:r>
              <a:rPr lang="en-US" altLang="zh-CN" b="0" dirty="0">
                <a:solidFill>
                  <a:srgbClr val="CE9178"/>
                </a:solidFill>
                <a:effectLst/>
                <a:latin typeface="Consolas" panose="020B0609020204030204" pitchFamily="49" charset="0"/>
              </a:rPr>
              <a:t>30</a:t>
            </a:r>
            <a:r>
              <a:rPr lang="zh-CN" altLang="en-US" b="0" dirty="0">
                <a:solidFill>
                  <a:srgbClr val="CE9178"/>
                </a:solidFill>
                <a:effectLst/>
                <a:latin typeface="Consolas" panose="020B0609020204030204" pitchFamily="49" charset="0"/>
              </a:rPr>
              <a:t>度。</a:t>
            </a:r>
            <a:endParaRPr lang="zh-CN" altLang="en-US" b="0" dirty="0">
              <a:solidFill>
                <a:srgbClr val="D4D4D4"/>
              </a:solidFill>
              <a:effectLst/>
              <a:latin typeface="Consolas" panose="020B0609020204030204" pitchFamily="49" charset="0"/>
            </a:endParaRPr>
          </a:p>
        </p:txBody>
      </p:sp>
      <p:sp>
        <p:nvSpPr>
          <p:cNvPr id="19" name="文本框 18"/>
          <p:cNvSpPr txBox="1"/>
          <p:nvPr/>
        </p:nvSpPr>
        <p:spPr>
          <a:xfrm>
            <a:off x="1691680" y="720877"/>
            <a:ext cx="7890048" cy="369332"/>
          </a:xfrm>
          <a:prstGeom prst="rect">
            <a:avLst/>
          </a:prstGeom>
          <a:noFill/>
        </p:spPr>
        <p:txBody>
          <a:bodyPr wrap="square">
            <a:spAutoFit/>
          </a:bodyPr>
          <a:lstStyle/>
          <a:p>
            <a:r>
              <a:rPr lang="en-US" altLang="zh-CN" b="0" dirty="0" err="1">
                <a:solidFill>
                  <a:srgbClr val="FF0000"/>
                </a:solidFill>
                <a:effectLst/>
                <a:latin typeface="Consolas" panose="020B0609020204030204" pitchFamily="49" charset="0"/>
              </a:rPr>
              <a:t>np.pi</a:t>
            </a:r>
            <a:r>
              <a:rPr lang="en-US" altLang="zh-CN" b="0" dirty="0">
                <a:solidFill>
                  <a:srgbClr val="FF0000"/>
                </a:solidFill>
                <a:effectLst/>
                <a:latin typeface="Consolas" panose="020B0609020204030204" pitchFamily="49" charset="0"/>
              </a:rPr>
              <a:t> - </a:t>
            </a:r>
            <a:r>
              <a:rPr lang="en-US" altLang="zh-CN" b="0" dirty="0" err="1">
                <a:solidFill>
                  <a:srgbClr val="FF0000"/>
                </a:solidFill>
                <a:effectLst/>
                <a:latin typeface="Consolas" panose="020B0609020204030204" pitchFamily="49" charset="0"/>
              </a:rPr>
              <a:t>calculateAngle</a:t>
            </a:r>
            <a:r>
              <a:rPr lang="en-US" altLang="zh-CN" b="0" dirty="0">
                <a:solidFill>
                  <a:srgbClr val="FF0000"/>
                </a:solidFill>
                <a:effectLst/>
                <a:latin typeface="Consolas" panose="020B0609020204030204" pitchFamily="49" charset="0"/>
              </a:rPr>
              <a:t>(</a:t>
            </a:r>
            <a:r>
              <a:rPr lang="en-US" altLang="zh-CN" b="0" dirty="0" err="1">
                <a:solidFill>
                  <a:srgbClr val="FF0000"/>
                </a:solidFill>
                <a:effectLst/>
                <a:latin typeface="Consolas" panose="020B0609020204030204" pitchFamily="49" charset="0"/>
              </a:rPr>
              <a:t>finger_list</a:t>
            </a:r>
            <a:r>
              <a:rPr lang="en-US" altLang="zh-CN" b="0" dirty="0">
                <a:solidFill>
                  <a:srgbClr val="FF0000"/>
                </a:solidFill>
                <a:effectLst/>
                <a:latin typeface="Consolas" panose="020B0609020204030204" pitchFamily="49" charset="0"/>
              </a:rPr>
              <a:t>[</a:t>
            </a:r>
            <a:r>
              <a:rPr lang="en-US" altLang="zh-CN" b="0" dirty="0" err="1">
                <a:solidFill>
                  <a:srgbClr val="FF0000"/>
                </a:solidFill>
                <a:effectLst/>
                <a:latin typeface="Consolas" panose="020B0609020204030204" pitchFamily="49" charset="0"/>
              </a:rPr>
              <a:t>i</a:t>
            </a:r>
            <a:r>
              <a:rPr lang="en-US" altLang="zh-CN" b="0" dirty="0">
                <a:solidFill>
                  <a:srgbClr val="FF0000"/>
                </a:solidFill>
                <a:effectLst/>
                <a:latin typeface="Consolas" panose="020B0609020204030204" pitchFamily="49" charset="0"/>
              </a:rPr>
              <a:t>], </a:t>
            </a:r>
            <a:r>
              <a:rPr lang="en-US" altLang="zh-CN" b="0" dirty="0" err="1">
                <a:solidFill>
                  <a:srgbClr val="FF0000"/>
                </a:solidFill>
                <a:effectLst/>
                <a:latin typeface="Consolas" panose="020B0609020204030204" pitchFamily="49" charset="0"/>
              </a:rPr>
              <a:t>finger_list</a:t>
            </a:r>
            <a:r>
              <a:rPr lang="en-US" altLang="zh-CN" b="0" dirty="0">
                <a:solidFill>
                  <a:srgbClr val="FF0000"/>
                </a:solidFill>
                <a:effectLst/>
                <a:latin typeface="Consolas" panose="020B0609020204030204" pitchFamily="49" charset="0"/>
              </a:rPr>
              <a:t>[</a:t>
            </a:r>
            <a:r>
              <a:rPr lang="en-US" altLang="zh-CN" b="0" dirty="0" err="1">
                <a:solidFill>
                  <a:srgbClr val="FF0000"/>
                </a:solidFill>
                <a:effectLst/>
                <a:latin typeface="Consolas" panose="020B0609020204030204" pitchFamily="49" charset="0"/>
              </a:rPr>
              <a:t>i</a:t>
            </a:r>
            <a:r>
              <a:rPr lang="en-US" altLang="zh-CN" b="0" dirty="0">
                <a:solidFill>
                  <a:srgbClr val="FF0000"/>
                </a:solidFill>
                <a:effectLst/>
                <a:latin typeface="Consolas" panose="020B0609020204030204" pitchFamily="49" charset="0"/>
              </a:rPr>
              <a:t> + 1])  </a:t>
            </a:r>
            <a:endParaRPr lang="en-US" altLang="zh-CN" b="0" dirty="0">
              <a:solidFill>
                <a:srgbClr val="FF0000"/>
              </a:solidFill>
              <a:effectLst/>
              <a:latin typeface="Consolas" panose="020B0609020204030204" pitchFamily="49" charset="0"/>
            </a:endParaRPr>
          </a:p>
        </p:txBody>
      </p:sp>
      <p:sp>
        <p:nvSpPr>
          <p:cNvPr id="21" name="文本框 20"/>
          <p:cNvSpPr txBox="1"/>
          <p:nvPr/>
        </p:nvSpPr>
        <p:spPr>
          <a:xfrm>
            <a:off x="226584" y="1137900"/>
            <a:ext cx="8430375" cy="646331"/>
          </a:xfrm>
          <a:prstGeom prst="rect">
            <a:avLst/>
          </a:prstGeom>
          <a:noFill/>
        </p:spPr>
        <p:txBody>
          <a:bodyPr wrap="square">
            <a:spAutoFit/>
          </a:bodyPr>
          <a:lstStyle/>
          <a:p>
            <a:r>
              <a:rPr lang="zh-CN" altLang="en-US" dirty="0"/>
              <a:t>图片转后后存储格式：[2.8312, 3.0184, 2.9655, 3.082, 2.972, ‘Right’, ‘paper’] 大拇指</a:t>
            </a:r>
            <a:r>
              <a:rPr lang="en-US" altLang="zh-CN" dirty="0">
                <a:sym typeface="Wingdings" panose="05000000000000000000" pitchFamily="2" charset="2"/>
              </a:rPr>
              <a:t></a:t>
            </a:r>
            <a:r>
              <a:rPr lang="zh-CN" altLang="en-US" dirty="0"/>
              <a:t>小拇指</a:t>
            </a:r>
            <a:r>
              <a:rPr lang="en-US" altLang="zh-CN" dirty="0"/>
              <a:t>, </a:t>
            </a:r>
            <a:r>
              <a:rPr lang="zh-CN" altLang="en-US" dirty="0"/>
              <a:t>弧度制， 手指伸直表示</a:t>
            </a:r>
            <a:r>
              <a:rPr lang="en-US" altLang="zh-CN" dirty="0"/>
              <a:t>0</a:t>
            </a:r>
            <a:r>
              <a:rPr lang="zh-CN" altLang="en-US" dirty="0"/>
              <a:t>度  </a:t>
            </a:r>
            <a:endParaRPr lang="zh-CN" altLang="en-US" dirty="0"/>
          </a:p>
        </p:txBody>
      </p:sp>
      <p:pic>
        <p:nvPicPr>
          <p:cNvPr id="23" name="图片 22"/>
          <p:cNvPicPr>
            <a:picLocks noChangeAspect="1"/>
          </p:cNvPicPr>
          <p:nvPr/>
        </p:nvPicPr>
        <p:blipFill>
          <a:blip r:embed="rId1"/>
          <a:stretch>
            <a:fillRect/>
          </a:stretch>
        </p:blipFill>
        <p:spPr>
          <a:xfrm>
            <a:off x="319409" y="1831922"/>
            <a:ext cx="2350865" cy="2533457"/>
          </a:xfrm>
          <a:prstGeom prst="rect">
            <a:avLst/>
          </a:prstGeom>
        </p:spPr>
      </p:pic>
      <mc:AlternateContent xmlns:mc="http://schemas.openxmlformats.org/markup-compatibility/2006">
        <mc:Choice xmlns:a14="http://schemas.microsoft.com/office/drawing/2010/main" Requires="a14">
          <p:sp>
            <p:nvSpPr>
              <p:cNvPr id="16" name="对象 -2147482577"/>
              <p:cNvSpPr txBox="1"/>
              <p:nvPr/>
            </p:nvSpPr>
            <p:spPr>
              <a:xfrm>
                <a:off x="2915658" y="2780504"/>
                <a:ext cx="3461571" cy="1446487"/>
              </a:xfrm>
              <a:prstGeom prst="rect">
                <a:avLst/>
              </a:prstGeom>
              <a:noFill/>
              <a:ln w="38100">
                <a:noFill/>
                <a:miter/>
              </a:ln>
            </p:spPr>
            <p:txBody>
              <a:bodyPr>
                <a:noAutofit/>
              </a:bodyPr>
              <a:lstStyle/>
              <a:p>
                <a14:m>
                  <m:oMathPara xmlns:m="http://schemas.openxmlformats.org/officeDocument/2006/math">
                    <m:oMathParaPr>
                      <m:jc m:val="left"/>
                    </m:oMathParaPr>
                    <m:oMath xmlns:m="http://schemas.openxmlformats.org/officeDocument/2006/math">
                      <m:r>
                        <a:rPr lang="zh-CN" altLang="en-US" sz="1400" i="1" smtClean="0">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m:t>
                          </m:r>
                        </m:sub>
                      </m:sSub>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1" smtClean="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1" smtClean="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smtClean="0">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sSub>
                        <m:sSubPr>
                          <m:ctrlPr>
                            <a:rPr lang="zh-CN" altLang="en-US" sz="1400" i="1">
                              <a:solidFill>
                                <a:srgbClr val="000000"/>
                              </a:solidFill>
                              <a:latin typeface="Cambria Math" panose="02040503050406030204" pitchFamily="18" charset="0"/>
                            </a:rPr>
                          </m:ctrlPr>
                        </m:sSubPr>
                        <m:e>
                          <m:r>
                            <a:rPr lang="en-US" altLang="zh-CN" sz="1400" b="0" i="1" smtClean="0">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oMath>
                  </m:oMathPara>
                </a14:m>
                <a:endParaRPr lang="zh-CN" altLang="en-US" sz="1400" dirty="0"/>
              </a:p>
            </p:txBody>
          </p:sp>
        </mc:Choice>
        <mc:Fallback>
          <p:sp>
            <p:nvSpPr>
              <p:cNvPr id="16" name="对象 -2147482577"/>
              <p:cNvSpPr txBox="1">
                <a:spLocks noRot="1" noChangeAspect="1" noMove="1" noResize="1" noEditPoints="1" noAdjustHandles="1" noChangeArrowheads="1" noChangeShapeType="1" noTextEdit="1"/>
              </p:cNvSpPr>
              <p:nvPr/>
            </p:nvSpPr>
            <p:spPr>
              <a:xfrm>
                <a:off x="2915658" y="2780504"/>
                <a:ext cx="3461571" cy="1446487"/>
              </a:xfrm>
              <a:prstGeom prst="rect">
                <a:avLst/>
              </a:prstGeom>
              <a:blipFill rotWithShape="1">
                <a:blip r:embed="rId2"/>
                <a:stretch>
                  <a:fillRect l="-11" t="-33" r="16" b="30"/>
                </a:stretch>
              </a:blipFill>
              <a:ln w="38100">
                <a:noFill/>
                <a:miter/>
              </a:ln>
            </p:spPr>
            <p:txBody>
              <a:bodyPr/>
              <a:lstStyle/>
              <a:p>
                <a:r>
                  <a:rPr lang="zh-CN" altLang="en-US">
                    <a:noFill/>
                  </a:rPr>
                  <a:t> </a:t>
                </a:r>
              </a:p>
            </p:txBody>
          </p:sp>
        </mc:Fallback>
      </mc:AlternateContent>
      <p:pic>
        <p:nvPicPr>
          <p:cNvPr id="60" name="图片 59"/>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303792" y="2243214"/>
            <a:ext cx="628571" cy="609524"/>
          </a:xfrm>
          <a:prstGeom prst="rect">
            <a:avLst/>
          </a:prstGeom>
        </p:spPr>
      </p:pic>
      <p:pic>
        <p:nvPicPr>
          <p:cNvPr id="61" name="图片 60"/>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8211700" y="2884323"/>
            <a:ext cx="723810" cy="666667"/>
          </a:xfrm>
          <a:prstGeom prst="rect">
            <a:avLst/>
          </a:prstGeom>
        </p:spPr>
      </p:pic>
      <p:pic>
        <p:nvPicPr>
          <p:cNvPr id="62" name="图片 61"/>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882796" y="3984520"/>
            <a:ext cx="666667" cy="666667"/>
          </a:xfrm>
          <a:prstGeom prst="rect">
            <a:avLst/>
          </a:prstGeom>
        </p:spPr>
      </p:pic>
      <p:pic>
        <p:nvPicPr>
          <p:cNvPr id="63" name="图片 62"/>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706933" y="3994044"/>
            <a:ext cx="704762" cy="647619"/>
          </a:xfrm>
          <a:prstGeom prst="rect">
            <a:avLst/>
          </a:prstGeom>
        </p:spPr>
      </p:pic>
      <p:pic>
        <p:nvPicPr>
          <p:cNvPr id="64" name="图片 63"/>
          <p:cNvPicPr>
            <a:picLocks noChangeAspect="1"/>
          </p:cNvPicPr>
          <p:nvPr/>
        </p:nvPicPr>
        <p:blipFill>
          <a:blip r:embed="rId7">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349457" y="2898609"/>
            <a:ext cx="704762" cy="638095"/>
          </a:xfrm>
          <a:prstGeom prst="rect">
            <a:avLst/>
          </a:prstGeom>
        </p:spPr>
      </p:pic>
      <p:cxnSp>
        <p:nvCxnSpPr>
          <p:cNvPr id="65" name="直接箭头连接符 64"/>
          <p:cNvCxnSpPr>
            <a:endCxn id="61" idx="1"/>
          </p:cNvCxnSpPr>
          <p:nvPr/>
        </p:nvCxnSpPr>
        <p:spPr>
          <a:xfrm>
            <a:off x="7637722" y="2842460"/>
            <a:ext cx="573978" cy="375197"/>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66" name="直接箭头连接符 65"/>
          <p:cNvCxnSpPr>
            <a:endCxn id="62" idx="0"/>
          </p:cNvCxnSpPr>
          <p:nvPr/>
        </p:nvCxnSpPr>
        <p:spPr>
          <a:xfrm>
            <a:off x="7637722" y="2842460"/>
            <a:ext cx="578408" cy="1142060"/>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67" name="直接箭头连接符 66"/>
          <p:cNvCxnSpPr>
            <a:stCxn id="61" idx="1"/>
            <a:endCxn id="62" idx="0"/>
          </p:cNvCxnSpPr>
          <p:nvPr/>
        </p:nvCxnSpPr>
        <p:spPr>
          <a:xfrm>
            <a:off x="8211700" y="3217657"/>
            <a:ext cx="4430" cy="766863"/>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68" name="直接箭头连接符 67"/>
          <p:cNvCxnSpPr>
            <a:stCxn id="61" idx="1"/>
            <a:endCxn id="63" idx="0"/>
          </p:cNvCxnSpPr>
          <p:nvPr/>
        </p:nvCxnSpPr>
        <p:spPr>
          <a:xfrm flipH="1">
            <a:off x="7059314" y="3217657"/>
            <a:ext cx="1152386" cy="776387"/>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69" name="直接箭头连接符 68"/>
          <p:cNvCxnSpPr>
            <a:stCxn id="61" idx="1"/>
            <a:endCxn id="64" idx="3"/>
          </p:cNvCxnSpPr>
          <p:nvPr/>
        </p:nvCxnSpPr>
        <p:spPr>
          <a:xfrm flipH="1">
            <a:off x="7054219" y="3217657"/>
            <a:ext cx="1157481" cy="0"/>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70" name="直接箭头连接符 69"/>
          <p:cNvCxnSpPr>
            <a:stCxn id="62" idx="0"/>
            <a:endCxn id="63" idx="0"/>
          </p:cNvCxnSpPr>
          <p:nvPr/>
        </p:nvCxnSpPr>
        <p:spPr>
          <a:xfrm flipH="1">
            <a:off x="7059314" y="3984520"/>
            <a:ext cx="1156816" cy="9524"/>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71" name="直接箭头连接符 70"/>
          <p:cNvCxnSpPr>
            <a:endCxn id="64" idx="3"/>
          </p:cNvCxnSpPr>
          <p:nvPr/>
        </p:nvCxnSpPr>
        <p:spPr>
          <a:xfrm flipH="1">
            <a:off x="7054219" y="2842460"/>
            <a:ext cx="583503" cy="375197"/>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72" name="直接箭头连接符 71"/>
          <p:cNvCxnSpPr>
            <a:endCxn id="63" idx="0"/>
          </p:cNvCxnSpPr>
          <p:nvPr/>
        </p:nvCxnSpPr>
        <p:spPr>
          <a:xfrm flipH="1">
            <a:off x="7059314" y="2842460"/>
            <a:ext cx="578408" cy="1151584"/>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73" name="直接箭头连接符 72"/>
          <p:cNvCxnSpPr>
            <a:stCxn id="62" idx="0"/>
            <a:endCxn id="64" idx="3"/>
          </p:cNvCxnSpPr>
          <p:nvPr/>
        </p:nvCxnSpPr>
        <p:spPr>
          <a:xfrm flipH="1" flipV="1">
            <a:off x="7054219" y="3217657"/>
            <a:ext cx="1161911" cy="766863"/>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74" name="直接箭头连接符 73"/>
          <p:cNvCxnSpPr>
            <a:stCxn id="63" idx="0"/>
            <a:endCxn id="64" idx="3"/>
          </p:cNvCxnSpPr>
          <p:nvPr/>
        </p:nvCxnSpPr>
        <p:spPr>
          <a:xfrm flipH="1" flipV="1">
            <a:off x="7054219" y="3217657"/>
            <a:ext cx="5095" cy="776387"/>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sp>
        <p:nvSpPr>
          <p:cNvPr id="28" name="文本框 27"/>
          <p:cNvSpPr txBox="1"/>
          <p:nvPr/>
        </p:nvSpPr>
        <p:spPr>
          <a:xfrm>
            <a:off x="2963766" y="1747816"/>
            <a:ext cx="4789170" cy="646331"/>
          </a:xfrm>
          <a:prstGeom prst="rect">
            <a:avLst/>
          </a:prstGeom>
          <a:noFill/>
        </p:spPr>
        <p:txBody>
          <a:bodyPr wrap="square">
            <a:spAutoFit/>
          </a:bodyPr>
          <a:lstStyle/>
          <a:p>
            <a:r>
              <a:rPr lang="zh-CN" altLang="en-US" dirty="0"/>
              <a:t>传感器存储后存储格式：[</a:t>
            </a:r>
            <a:r>
              <a:rPr lang="en-US" altLang="zh-CN" dirty="0"/>
              <a:t>10,13,11,12,3</a:t>
            </a:r>
            <a:r>
              <a:rPr lang="zh-CN" altLang="en-US" dirty="0"/>
              <a:t>] 小拇指</a:t>
            </a:r>
            <a:r>
              <a:rPr lang="en-US" altLang="zh-CN" dirty="0">
                <a:sym typeface="Wingdings" panose="05000000000000000000" pitchFamily="2" charset="2"/>
              </a:rPr>
              <a:t></a:t>
            </a:r>
            <a:r>
              <a:rPr lang="zh-CN" altLang="en-US" dirty="0"/>
              <a:t>大拇指， 角度制</a:t>
            </a:r>
            <a:endParaRPr lang="zh-CN" altLang="en-US" dirty="0"/>
          </a:p>
        </p:txBody>
      </p:sp>
      <p:pic>
        <p:nvPicPr>
          <p:cNvPr id="4" name="图片 3"/>
          <p:cNvPicPr>
            <a:picLocks noChangeAspect="1"/>
          </p:cNvPicPr>
          <p:nvPr/>
        </p:nvPicPr>
        <p:blipFill>
          <a:blip r:embed="rId8"/>
          <a:stretch>
            <a:fillRect/>
          </a:stretch>
        </p:blipFill>
        <p:spPr>
          <a:xfrm>
            <a:off x="2164081" y="5701126"/>
            <a:ext cx="6409524" cy="438095"/>
          </a:xfrm>
          <a:prstGeom prst="rect">
            <a:avLst/>
          </a:prstGeom>
        </p:spPr>
      </p:pic>
      <p:sp>
        <p:nvSpPr>
          <p:cNvPr id="29" name="文本框 28"/>
          <p:cNvSpPr txBox="1"/>
          <p:nvPr/>
        </p:nvSpPr>
        <p:spPr>
          <a:xfrm>
            <a:off x="2535190" y="6102429"/>
            <a:ext cx="4789170" cy="646331"/>
          </a:xfrm>
          <a:prstGeom prst="rect">
            <a:avLst/>
          </a:prstGeom>
          <a:noFill/>
        </p:spPr>
        <p:txBody>
          <a:bodyPr wrap="square">
            <a:spAutoFit/>
          </a:bodyPr>
          <a:lstStyle/>
          <a:p>
            <a:r>
              <a:rPr lang="zh-CN" altLang="en-US" dirty="0"/>
              <a:t>蔡其轩数据存储格式：大小拇指</a:t>
            </a:r>
            <a:r>
              <a:rPr lang="en-US" altLang="zh-CN" dirty="0">
                <a:sym typeface="Wingdings" panose="05000000000000000000" pitchFamily="2" charset="2"/>
              </a:rPr>
              <a:t></a:t>
            </a:r>
            <a:r>
              <a:rPr lang="zh-CN" altLang="en-US" dirty="0">
                <a:sym typeface="Wingdings" panose="05000000000000000000" pitchFamily="2" charset="2"/>
              </a:rPr>
              <a:t>小</a:t>
            </a:r>
            <a:r>
              <a:rPr lang="zh-CN" altLang="en-US" dirty="0"/>
              <a:t>拇指， 弧度制 手指伸直：</a:t>
            </a:r>
            <a:r>
              <a:rPr lang="en-US" altLang="zh-CN" dirty="0"/>
              <a:t>180</a:t>
            </a:r>
            <a:r>
              <a:rPr lang="zh-CN" altLang="en-US" dirty="0"/>
              <a:t>度。</a:t>
            </a:r>
            <a:endParaRPr lang="zh-CN" altLang="en-US"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565929"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数据标签   </a:t>
            </a:r>
            <a:r>
              <a:rPr lang="en-US" altLang="zh-CN" b="1" dirty="0">
                <a:latin typeface="微软雅黑" panose="020B0503020204020204" pitchFamily="34" charset="-122"/>
                <a:ea typeface="微软雅黑" panose="020B0503020204020204" pitchFamily="34" charset="-122"/>
              </a:rPr>
              <a:t>10word&amp;&amp; 10 number,  </a:t>
            </a:r>
            <a:r>
              <a:rPr lang="zh-CN" altLang="en-US" b="1" dirty="0">
                <a:latin typeface="微软雅黑" panose="020B0503020204020204" pitchFamily="34" charset="-122"/>
                <a:ea typeface="微软雅黑" panose="020B0503020204020204" pitchFamily="34" charset="-122"/>
              </a:rPr>
              <a:t>图片数据已经转化，测试数据已经采集</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转化数据集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27750" y="1305496"/>
            <a:ext cx="1015334" cy="1270709"/>
          </a:xfrm>
          <a:prstGeom prst="rect">
            <a:avLst/>
          </a:prstGeom>
        </p:spPr>
      </p:pic>
      <p:pic>
        <p:nvPicPr>
          <p:cNvPr id="6" name="图片 5"/>
          <p:cNvPicPr>
            <a:picLocks noChangeAspect="1"/>
          </p:cNvPicPr>
          <p:nvPr/>
        </p:nvPicPr>
        <p:blipFill>
          <a:blip r:embed="rId2"/>
          <a:stretch>
            <a:fillRect/>
          </a:stretch>
        </p:blipFill>
        <p:spPr>
          <a:xfrm>
            <a:off x="1247747" y="1308216"/>
            <a:ext cx="1328135" cy="1270709"/>
          </a:xfrm>
          <a:prstGeom prst="rect">
            <a:avLst/>
          </a:prstGeom>
        </p:spPr>
      </p:pic>
      <p:pic>
        <p:nvPicPr>
          <p:cNvPr id="8" name="图片 7"/>
          <p:cNvPicPr>
            <a:picLocks noChangeAspect="1"/>
          </p:cNvPicPr>
          <p:nvPr/>
        </p:nvPicPr>
        <p:blipFill>
          <a:blip r:embed="rId3"/>
          <a:stretch>
            <a:fillRect/>
          </a:stretch>
        </p:blipFill>
        <p:spPr>
          <a:xfrm>
            <a:off x="2575882" y="1308216"/>
            <a:ext cx="1152127" cy="1270709"/>
          </a:xfrm>
          <a:prstGeom prst="rect">
            <a:avLst/>
          </a:prstGeom>
        </p:spPr>
      </p:pic>
      <p:pic>
        <p:nvPicPr>
          <p:cNvPr id="15" name="图片 14"/>
          <p:cNvPicPr>
            <a:picLocks noChangeAspect="1"/>
          </p:cNvPicPr>
          <p:nvPr/>
        </p:nvPicPr>
        <p:blipFill>
          <a:blip r:embed="rId4"/>
          <a:stretch>
            <a:fillRect/>
          </a:stretch>
        </p:blipFill>
        <p:spPr>
          <a:xfrm>
            <a:off x="261022" y="2576205"/>
            <a:ext cx="986725" cy="1298567"/>
          </a:xfrm>
          <a:prstGeom prst="rect">
            <a:avLst/>
          </a:prstGeom>
        </p:spPr>
      </p:pic>
      <p:pic>
        <p:nvPicPr>
          <p:cNvPr id="20" name="图片 19"/>
          <p:cNvPicPr>
            <a:picLocks noChangeAspect="1"/>
          </p:cNvPicPr>
          <p:nvPr/>
        </p:nvPicPr>
        <p:blipFill>
          <a:blip r:embed="rId5"/>
          <a:stretch>
            <a:fillRect/>
          </a:stretch>
        </p:blipFill>
        <p:spPr>
          <a:xfrm>
            <a:off x="1214474" y="2570681"/>
            <a:ext cx="1152128" cy="1309613"/>
          </a:xfrm>
          <a:prstGeom prst="rect">
            <a:avLst/>
          </a:prstGeom>
        </p:spPr>
      </p:pic>
      <p:pic>
        <p:nvPicPr>
          <p:cNvPr id="24" name="图片 23"/>
          <p:cNvPicPr>
            <a:picLocks noChangeAspect="1"/>
          </p:cNvPicPr>
          <p:nvPr/>
        </p:nvPicPr>
        <p:blipFill>
          <a:blip r:embed="rId6"/>
          <a:stretch>
            <a:fillRect/>
          </a:stretch>
        </p:blipFill>
        <p:spPr>
          <a:xfrm>
            <a:off x="2355671" y="2570681"/>
            <a:ext cx="1367675" cy="1309613"/>
          </a:xfrm>
          <a:prstGeom prst="rect">
            <a:avLst/>
          </a:prstGeom>
        </p:spPr>
      </p:pic>
      <p:pic>
        <p:nvPicPr>
          <p:cNvPr id="26" name="图片 25"/>
          <p:cNvPicPr>
            <a:picLocks noChangeAspect="1"/>
          </p:cNvPicPr>
          <p:nvPr/>
        </p:nvPicPr>
        <p:blipFill>
          <a:blip r:embed="rId7"/>
          <a:stretch>
            <a:fillRect/>
          </a:stretch>
        </p:blipFill>
        <p:spPr>
          <a:xfrm>
            <a:off x="261023" y="3838670"/>
            <a:ext cx="953452" cy="1313017"/>
          </a:xfrm>
          <a:prstGeom prst="rect">
            <a:avLst/>
          </a:prstGeom>
        </p:spPr>
      </p:pic>
      <p:pic>
        <p:nvPicPr>
          <p:cNvPr id="28" name="图片 27"/>
          <p:cNvPicPr>
            <a:picLocks noChangeAspect="1"/>
          </p:cNvPicPr>
          <p:nvPr/>
        </p:nvPicPr>
        <p:blipFill>
          <a:blip r:embed="rId8"/>
          <a:stretch>
            <a:fillRect/>
          </a:stretch>
        </p:blipFill>
        <p:spPr>
          <a:xfrm>
            <a:off x="1228629" y="3813241"/>
            <a:ext cx="986725" cy="1363873"/>
          </a:xfrm>
          <a:prstGeom prst="rect">
            <a:avLst/>
          </a:prstGeom>
        </p:spPr>
      </p:pic>
      <p:pic>
        <p:nvPicPr>
          <p:cNvPr id="30" name="图片 29"/>
          <p:cNvPicPr>
            <a:picLocks noChangeAspect="1"/>
          </p:cNvPicPr>
          <p:nvPr/>
        </p:nvPicPr>
        <p:blipFill>
          <a:blip r:embed="rId9"/>
          <a:stretch>
            <a:fillRect/>
          </a:stretch>
        </p:blipFill>
        <p:spPr>
          <a:xfrm>
            <a:off x="2229508" y="3838671"/>
            <a:ext cx="1421642" cy="1102498"/>
          </a:xfrm>
          <a:prstGeom prst="rect">
            <a:avLst/>
          </a:prstGeom>
        </p:spPr>
      </p:pic>
      <p:pic>
        <p:nvPicPr>
          <p:cNvPr id="32" name="图片 31"/>
          <p:cNvPicPr>
            <a:picLocks noChangeAspect="1"/>
          </p:cNvPicPr>
          <p:nvPr/>
        </p:nvPicPr>
        <p:blipFill>
          <a:blip r:embed="rId10"/>
          <a:stretch>
            <a:fillRect/>
          </a:stretch>
        </p:blipFill>
        <p:spPr>
          <a:xfrm>
            <a:off x="2339840" y="4941169"/>
            <a:ext cx="1152127" cy="1752997"/>
          </a:xfrm>
          <a:prstGeom prst="rect">
            <a:avLst/>
          </a:prstGeom>
        </p:spPr>
      </p:pic>
      <p:pic>
        <p:nvPicPr>
          <p:cNvPr id="34" name="图片 33"/>
          <p:cNvPicPr>
            <a:picLocks noChangeAspect="1"/>
          </p:cNvPicPr>
          <p:nvPr/>
        </p:nvPicPr>
        <p:blipFill>
          <a:blip r:embed="rId11"/>
          <a:stretch>
            <a:fillRect/>
          </a:stretch>
        </p:blipFill>
        <p:spPr>
          <a:xfrm>
            <a:off x="4391154" y="1099143"/>
            <a:ext cx="4402525" cy="5479054"/>
          </a:xfrm>
          <a:prstGeom prst="rect">
            <a:avLst/>
          </a:prstGeom>
        </p:spPr>
      </p:pic>
      <p:sp>
        <p:nvSpPr>
          <p:cNvPr id="17" name="圆角矩形 14"/>
          <p:cNvSpPr/>
          <p:nvPr/>
        </p:nvSpPr>
        <p:spPr>
          <a:xfrm>
            <a:off x="-122571" y="1103814"/>
            <a:ext cx="1216116"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Times New Roman" panose="02020603050405020304" pitchFamily="18" charset="0"/>
                <a:cs typeface="Times New Roman" panose="02020603050405020304" pitchFamily="18" charset="0"/>
              </a:rPr>
              <a:t>finger_heart</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19" name="圆角矩形 14"/>
          <p:cNvSpPr/>
          <p:nvPr/>
        </p:nvSpPr>
        <p:spPr>
          <a:xfrm>
            <a:off x="1372210" y="1040741"/>
            <a:ext cx="1216116"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gun</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1" name="圆角矩形 14"/>
          <p:cNvSpPr/>
          <p:nvPr/>
        </p:nvSpPr>
        <p:spPr>
          <a:xfrm>
            <a:off x="2214670" y="6438200"/>
            <a:ext cx="135976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Times New Roman" panose="02020603050405020304" pitchFamily="18" charset="0"/>
                <a:cs typeface="Times New Roman" panose="02020603050405020304" pitchFamily="18" charset="0"/>
              </a:rPr>
              <a:t>Horned_hand</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2" name="圆角矩形 14"/>
          <p:cNvSpPr/>
          <p:nvPr/>
        </p:nvSpPr>
        <p:spPr>
          <a:xfrm>
            <a:off x="2940329" y="1099841"/>
            <a:ext cx="72241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Times New Roman" panose="02020603050405020304" pitchFamily="18" charset="0"/>
                <a:cs typeface="Times New Roman" panose="02020603050405020304" pitchFamily="18" charset="0"/>
              </a:rPr>
              <a:t>iloveu</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3" name="圆角矩形 14"/>
          <p:cNvSpPr/>
          <p:nvPr/>
        </p:nvSpPr>
        <p:spPr>
          <a:xfrm>
            <a:off x="-368857" y="3090111"/>
            <a:ext cx="72241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ok</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5" name="圆角矩形 14"/>
          <p:cNvSpPr/>
          <p:nvPr/>
        </p:nvSpPr>
        <p:spPr>
          <a:xfrm>
            <a:off x="1281019" y="3391315"/>
            <a:ext cx="72241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paper</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7" name="圆角矩形 14"/>
          <p:cNvSpPr/>
          <p:nvPr/>
        </p:nvSpPr>
        <p:spPr>
          <a:xfrm>
            <a:off x="2752109" y="3325095"/>
            <a:ext cx="72241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rock</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9" name="圆角矩形 14"/>
          <p:cNvSpPr/>
          <p:nvPr/>
        </p:nvSpPr>
        <p:spPr>
          <a:xfrm>
            <a:off x="2337613" y="4646868"/>
            <a:ext cx="115212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Times New Roman" panose="02020603050405020304" pitchFamily="18" charset="0"/>
                <a:cs typeface="Times New Roman" panose="02020603050405020304" pitchFamily="18" charset="0"/>
              </a:rPr>
              <a:t>well_played</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31" name="圆角矩形 14"/>
          <p:cNvSpPr/>
          <p:nvPr/>
        </p:nvSpPr>
        <p:spPr>
          <a:xfrm>
            <a:off x="1088313" y="4761781"/>
            <a:ext cx="1086030"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Times New Roman" panose="02020603050405020304" pitchFamily="18" charset="0"/>
                <a:cs typeface="Times New Roman" panose="02020603050405020304" pitchFamily="18" charset="0"/>
              </a:rPr>
              <a:t>Thums_up</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33" name="圆角矩形 14"/>
          <p:cNvSpPr/>
          <p:nvPr/>
        </p:nvSpPr>
        <p:spPr>
          <a:xfrm>
            <a:off x="178554" y="4877981"/>
            <a:ext cx="856998"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scissors</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2"/>
          <a:stretch>
            <a:fillRect/>
          </a:stretch>
        </p:blipFill>
        <p:spPr>
          <a:xfrm>
            <a:off x="8882977" y="4994760"/>
            <a:ext cx="947824" cy="1286209"/>
          </a:xfrm>
          <a:prstGeom prst="rect">
            <a:avLst/>
          </a:prstGeom>
        </p:spPr>
      </p:pic>
      <p:pic>
        <p:nvPicPr>
          <p:cNvPr id="7" name="图片 6"/>
          <p:cNvPicPr>
            <a:picLocks noChangeAspect="1"/>
          </p:cNvPicPr>
          <p:nvPr/>
        </p:nvPicPr>
        <p:blipFill>
          <a:blip r:embed="rId13"/>
          <a:stretch>
            <a:fillRect/>
          </a:stretch>
        </p:blipFill>
        <p:spPr>
          <a:xfrm>
            <a:off x="8511526" y="1125964"/>
            <a:ext cx="1150682" cy="944524"/>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转化数据集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899645" y="4012314"/>
            <a:ext cx="1999744" cy="1266247"/>
          </a:xfrm>
          <a:prstGeom prst="rect">
            <a:avLst/>
          </a:prstGeom>
        </p:spPr>
      </p:pic>
      <p:pic>
        <p:nvPicPr>
          <p:cNvPr id="9" name="图片 8"/>
          <p:cNvPicPr>
            <a:picLocks noChangeAspect="1"/>
          </p:cNvPicPr>
          <p:nvPr/>
        </p:nvPicPr>
        <p:blipFill>
          <a:blip r:embed="rId2"/>
          <a:stretch>
            <a:fillRect/>
          </a:stretch>
        </p:blipFill>
        <p:spPr>
          <a:xfrm>
            <a:off x="0" y="764704"/>
            <a:ext cx="1456485" cy="806580"/>
          </a:xfrm>
          <a:prstGeom prst="rect">
            <a:avLst/>
          </a:prstGeom>
        </p:spPr>
      </p:pic>
      <p:pic>
        <p:nvPicPr>
          <p:cNvPr id="11" name="图片 10"/>
          <p:cNvPicPr>
            <a:picLocks noChangeAspect="1"/>
          </p:cNvPicPr>
          <p:nvPr/>
        </p:nvPicPr>
        <p:blipFill>
          <a:blip r:embed="rId3"/>
          <a:stretch>
            <a:fillRect/>
          </a:stretch>
        </p:blipFill>
        <p:spPr>
          <a:xfrm>
            <a:off x="1461397" y="783846"/>
            <a:ext cx="1456485" cy="804513"/>
          </a:xfrm>
          <a:prstGeom prst="rect">
            <a:avLst/>
          </a:prstGeom>
        </p:spPr>
      </p:pic>
      <p:pic>
        <p:nvPicPr>
          <p:cNvPr id="13" name="图片 12"/>
          <p:cNvPicPr>
            <a:picLocks noChangeAspect="1"/>
          </p:cNvPicPr>
          <p:nvPr/>
        </p:nvPicPr>
        <p:blipFill>
          <a:blip r:embed="rId4"/>
          <a:stretch>
            <a:fillRect/>
          </a:stretch>
        </p:blipFill>
        <p:spPr>
          <a:xfrm>
            <a:off x="2927319" y="741615"/>
            <a:ext cx="1496675" cy="903137"/>
          </a:xfrm>
          <a:prstGeom prst="rect">
            <a:avLst/>
          </a:prstGeom>
        </p:spPr>
      </p:pic>
      <p:pic>
        <p:nvPicPr>
          <p:cNvPr id="35" name="图片 34"/>
          <p:cNvPicPr>
            <a:picLocks noChangeAspect="1"/>
          </p:cNvPicPr>
          <p:nvPr/>
        </p:nvPicPr>
        <p:blipFill>
          <a:blip r:embed="rId5"/>
          <a:stretch>
            <a:fillRect/>
          </a:stretch>
        </p:blipFill>
        <p:spPr>
          <a:xfrm>
            <a:off x="4441404" y="760933"/>
            <a:ext cx="1171762" cy="903137"/>
          </a:xfrm>
          <a:prstGeom prst="rect">
            <a:avLst/>
          </a:prstGeom>
        </p:spPr>
      </p:pic>
      <p:pic>
        <p:nvPicPr>
          <p:cNvPr id="38" name="图片 37"/>
          <p:cNvPicPr>
            <a:picLocks noChangeAspect="1"/>
          </p:cNvPicPr>
          <p:nvPr/>
        </p:nvPicPr>
        <p:blipFill>
          <a:blip r:embed="rId6"/>
          <a:stretch>
            <a:fillRect/>
          </a:stretch>
        </p:blipFill>
        <p:spPr>
          <a:xfrm>
            <a:off x="5630576" y="684599"/>
            <a:ext cx="1363369" cy="947240"/>
          </a:xfrm>
          <a:prstGeom prst="rect">
            <a:avLst/>
          </a:prstGeom>
        </p:spPr>
      </p:pic>
      <p:pic>
        <p:nvPicPr>
          <p:cNvPr id="40" name="图片 39"/>
          <p:cNvPicPr>
            <a:picLocks noChangeAspect="1"/>
          </p:cNvPicPr>
          <p:nvPr/>
        </p:nvPicPr>
        <p:blipFill>
          <a:blip r:embed="rId7"/>
          <a:stretch>
            <a:fillRect/>
          </a:stretch>
        </p:blipFill>
        <p:spPr>
          <a:xfrm>
            <a:off x="6993945" y="678933"/>
            <a:ext cx="985947" cy="855001"/>
          </a:xfrm>
          <a:prstGeom prst="rect">
            <a:avLst/>
          </a:prstGeom>
        </p:spPr>
      </p:pic>
      <p:pic>
        <p:nvPicPr>
          <p:cNvPr id="42" name="图片 41"/>
          <p:cNvPicPr>
            <a:picLocks noChangeAspect="1"/>
          </p:cNvPicPr>
          <p:nvPr/>
        </p:nvPicPr>
        <p:blipFill>
          <a:blip r:embed="rId8"/>
          <a:stretch>
            <a:fillRect/>
          </a:stretch>
        </p:blipFill>
        <p:spPr>
          <a:xfrm>
            <a:off x="7985888" y="721058"/>
            <a:ext cx="985948" cy="959093"/>
          </a:xfrm>
          <a:prstGeom prst="rect">
            <a:avLst/>
          </a:prstGeom>
        </p:spPr>
      </p:pic>
      <p:pic>
        <p:nvPicPr>
          <p:cNvPr id="44" name="图片 43"/>
          <p:cNvPicPr>
            <a:picLocks noChangeAspect="1"/>
          </p:cNvPicPr>
          <p:nvPr/>
        </p:nvPicPr>
        <p:blipFill>
          <a:blip r:embed="rId9"/>
          <a:stretch>
            <a:fillRect/>
          </a:stretch>
        </p:blipFill>
        <p:spPr>
          <a:xfrm>
            <a:off x="41971" y="1621223"/>
            <a:ext cx="1372541" cy="1158082"/>
          </a:xfrm>
          <a:prstGeom prst="rect">
            <a:avLst/>
          </a:prstGeom>
        </p:spPr>
      </p:pic>
      <p:pic>
        <p:nvPicPr>
          <p:cNvPr id="46" name="图片 45"/>
          <p:cNvPicPr>
            <a:picLocks noChangeAspect="1"/>
          </p:cNvPicPr>
          <p:nvPr/>
        </p:nvPicPr>
        <p:blipFill>
          <a:blip r:embed="rId10"/>
          <a:stretch>
            <a:fillRect/>
          </a:stretch>
        </p:blipFill>
        <p:spPr>
          <a:xfrm>
            <a:off x="1414512" y="1603292"/>
            <a:ext cx="1235980" cy="1158082"/>
          </a:xfrm>
          <a:prstGeom prst="rect">
            <a:avLst/>
          </a:prstGeom>
        </p:spPr>
      </p:pic>
      <p:pic>
        <p:nvPicPr>
          <p:cNvPr id="48" name="图片 47"/>
          <p:cNvPicPr>
            <a:picLocks noChangeAspect="1"/>
          </p:cNvPicPr>
          <p:nvPr/>
        </p:nvPicPr>
        <p:blipFill>
          <a:blip r:embed="rId11"/>
          <a:stretch>
            <a:fillRect/>
          </a:stretch>
        </p:blipFill>
        <p:spPr>
          <a:xfrm>
            <a:off x="2667902" y="1588359"/>
            <a:ext cx="1187739" cy="1173015"/>
          </a:xfrm>
          <a:prstGeom prst="rect">
            <a:avLst/>
          </a:prstGeom>
        </p:spPr>
      </p:pic>
      <p:pic>
        <p:nvPicPr>
          <p:cNvPr id="50" name="图片 49"/>
          <p:cNvPicPr>
            <a:picLocks noChangeAspect="1"/>
          </p:cNvPicPr>
          <p:nvPr/>
        </p:nvPicPr>
        <p:blipFill>
          <a:blip r:embed="rId12"/>
          <a:stretch>
            <a:fillRect/>
          </a:stretch>
        </p:blipFill>
        <p:spPr>
          <a:xfrm>
            <a:off x="3835896" y="1664070"/>
            <a:ext cx="1434303" cy="1173015"/>
          </a:xfrm>
          <a:prstGeom prst="rect">
            <a:avLst/>
          </a:prstGeom>
        </p:spPr>
      </p:pic>
      <p:pic>
        <p:nvPicPr>
          <p:cNvPr id="52" name="图片 51"/>
          <p:cNvPicPr>
            <a:picLocks noChangeAspect="1"/>
          </p:cNvPicPr>
          <p:nvPr/>
        </p:nvPicPr>
        <p:blipFill>
          <a:blip r:embed="rId13"/>
          <a:stretch>
            <a:fillRect/>
          </a:stretch>
        </p:blipFill>
        <p:spPr>
          <a:xfrm>
            <a:off x="5233032" y="1723297"/>
            <a:ext cx="1043993" cy="903137"/>
          </a:xfrm>
          <a:prstGeom prst="rect">
            <a:avLst/>
          </a:prstGeom>
        </p:spPr>
      </p:pic>
      <p:pic>
        <p:nvPicPr>
          <p:cNvPr id="54" name="图片 53"/>
          <p:cNvPicPr>
            <a:picLocks noChangeAspect="1"/>
          </p:cNvPicPr>
          <p:nvPr/>
        </p:nvPicPr>
        <p:blipFill>
          <a:blip r:embed="rId14"/>
          <a:stretch>
            <a:fillRect/>
          </a:stretch>
        </p:blipFill>
        <p:spPr>
          <a:xfrm>
            <a:off x="7502886" y="1684985"/>
            <a:ext cx="1048136" cy="903137"/>
          </a:xfrm>
          <a:prstGeom prst="rect">
            <a:avLst/>
          </a:prstGeom>
        </p:spPr>
      </p:pic>
      <p:pic>
        <p:nvPicPr>
          <p:cNvPr id="56" name="图片 55"/>
          <p:cNvPicPr>
            <a:picLocks noChangeAspect="1"/>
          </p:cNvPicPr>
          <p:nvPr/>
        </p:nvPicPr>
        <p:blipFill>
          <a:blip r:embed="rId15"/>
          <a:stretch>
            <a:fillRect/>
          </a:stretch>
        </p:blipFill>
        <p:spPr>
          <a:xfrm>
            <a:off x="6326066" y="1662934"/>
            <a:ext cx="1159791" cy="947240"/>
          </a:xfrm>
          <a:prstGeom prst="rect">
            <a:avLst/>
          </a:prstGeom>
        </p:spPr>
      </p:pic>
      <p:pic>
        <p:nvPicPr>
          <p:cNvPr id="58" name="图片 57"/>
          <p:cNvPicPr>
            <a:picLocks noChangeAspect="1"/>
          </p:cNvPicPr>
          <p:nvPr/>
        </p:nvPicPr>
        <p:blipFill>
          <a:blip r:embed="rId16"/>
          <a:stretch>
            <a:fillRect/>
          </a:stretch>
        </p:blipFill>
        <p:spPr>
          <a:xfrm>
            <a:off x="41971" y="2904132"/>
            <a:ext cx="1571533" cy="1049735"/>
          </a:xfrm>
          <a:prstGeom prst="rect">
            <a:avLst/>
          </a:prstGeom>
        </p:spPr>
      </p:pic>
      <p:pic>
        <p:nvPicPr>
          <p:cNvPr id="60" name="图片 59"/>
          <p:cNvPicPr>
            <a:picLocks noChangeAspect="1"/>
          </p:cNvPicPr>
          <p:nvPr/>
        </p:nvPicPr>
        <p:blipFill>
          <a:blip r:embed="rId17"/>
          <a:stretch>
            <a:fillRect/>
          </a:stretch>
        </p:blipFill>
        <p:spPr>
          <a:xfrm>
            <a:off x="1613504" y="2856403"/>
            <a:ext cx="1662352" cy="1072281"/>
          </a:xfrm>
          <a:prstGeom prst="rect">
            <a:avLst/>
          </a:prstGeom>
        </p:spPr>
      </p:pic>
      <p:pic>
        <p:nvPicPr>
          <p:cNvPr id="62" name="图片 61"/>
          <p:cNvPicPr>
            <a:picLocks noChangeAspect="1"/>
          </p:cNvPicPr>
          <p:nvPr/>
        </p:nvPicPr>
        <p:blipFill>
          <a:blip r:embed="rId18"/>
          <a:stretch>
            <a:fillRect/>
          </a:stretch>
        </p:blipFill>
        <p:spPr>
          <a:xfrm>
            <a:off x="3294018" y="2841423"/>
            <a:ext cx="1446818" cy="1164512"/>
          </a:xfrm>
          <a:prstGeom prst="rect">
            <a:avLst/>
          </a:prstGeom>
        </p:spPr>
      </p:pic>
      <p:pic>
        <p:nvPicPr>
          <p:cNvPr id="64" name="图片 63"/>
          <p:cNvPicPr>
            <a:picLocks noChangeAspect="1"/>
          </p:cNvPicPr>
          <p:nvPr/>
        </p:nvPicPr>
        <p:blipFill>
          <a:blip r:embed="rId19"/>
          <a:stretch>
            <a:fillRect/>
          </a:stretch>
        </p:blipFill>
        <p:spPr>
          <a:xfrm>
            <a:off x="4758998" y="2863938"/>
            <a:ext cx="1059880" cy="970850"/>
          </a:xfrm>
          <a:prstGeom prst="rect">
            <a:avLst/>
          </a:prstGeom>
        </p:spPr>
      </p:pic>
      <p:pic>
        <p:nvPicPr>
          <p:cNvPr id="66" name="图片 65"/>
          <p:cNvPicPr>
            <a:picLocks noChangeAspect="1"/>
          </p:cNvPicPr>
          <p:nvPr/>
        </p:nvPicPr>
        <p:blipFill>
          <a:blip r:embed="rId20"/>
          <a:stretch>
            <a:fillRect/>
          </a:stretch>
        </p:blipFill>
        <p:spPr>
          <a:xfrm>
            <a:off x="5892203" y="2749283"/>
            <a:ext cx="1599606" cy="1164513"/>
          </a:xfrm>
          <a:prstGeom prst="rect">
            <a:avLst/>
          </a:prstGeom>
        </p:spPr>
      </p:pic>
      <p:pic>
        <p:nvPicPr>
          <p:cNvPr id="68" name="图片 67"/>
          <p:cNvPicPr>
            <a:picLocks noChangeAspect="1"/>
          </p:cNvPicPr>
          <p:nvPr/>
        </p:nvPicPr>
        <p:blipFill>
          <a:blip r:embed="rId21"/>
          <a:stretch>
            <a:fillRect/>
          </a:stretch>
        </p:blipFill>
        <p:spPr>
          <a:xfrm>
            <a:off x="7502886" y="2739173"/>
            <a:ext cx="1743403" cy="1164512"/>
          </a:xfrm>
          <a:prstGeom prst="rect">
            <a:avLst/>
          </a:prstGeom>
        </p:spPr>
      </p:pic>
      <p:pic>
        <p:nvPicPr>
          <p:cNvPr id="70" name="图片 69"/>
          <p:cNvPicPr>
            <a:picLocks noChangeAspect="1"/>
          </p:cNvPicPr>
          <p:nvPr/>
        </p:nvPicPr>
        <p:blipFill>
          <a:blip r:embed="rId22"/>
          <a:stretch>
            <a:fillRect/>
          </a:stretch>
        </p:blipFill>
        <p:spPr>
          <a:xfrm>
            <a:off x="34204" y="3953867"/>
            <a:ext cx="1337483" cy="1207378"/>
          </a:xfrm>
          <a:prstGeom prst="rect">
            <a:avLst/>
          </a:prstGeom>
        </p:spPr>
      </p:pic>
      <p:pic>
        <p:nvPicPr>
          <p:cNvPr id="72" name="图片 71"/>
          <p:cNvPicPr>
            <a:picLocks noChangeAspect="1"/>
          </p:cNvPicPr>
          <p:nvPr/>
        </p:nvPicPr>
        <p:blipFill>
          <a:blip r:embed="rId23"/>
          <a:stretch>
            <a:fillRect/>
          </a:stretch>
        </p:blipFill>
        <p:spPr>
          <a:xfrm>
            <a:off x="1371687" y="3955974"/>
            <a:ext cx="1379535" cy="1250707"/>
          </a:xfrm>
          <a:prstGeom prst="rect">
            <a:avLst/>
          </a:prstGeom>
        </p:spPr>
      </p:pic>
      <p:pic>
        <p:nvPicPr>
          <p:cNvPr id="74" name="图片 73"/>
          <p:cNvPicPr>
            <a:picLocks noChangeAspect="1"/>
          </p:cNvPicPr>
          <p:nvPr/>
        </p:nvPicPr>
        <p:blipFill>
          <a:blip r:embed="rId24"/>
          <a:stretch>
            <a:fillRect/>
          </a:stretch>
        </p:blipFill>
        <p:spPr>
          <a:xfrm>
            <a:off x="2791985" y="4033588"/>
            <a:ext cx="1107660" cy="1072773"/>
          </a:xfrm>
          <a:prstGeom prst="rect">
            <a:avLst/>
          </a:prstGeom>
        </p:spPr>
      </p:pic>
      <p:pic>
        <p:nvPicPr>
          <p:cNvPr id="76" name="图片 75"/>
          <p:cNvPicPr>
            <a:picLocks noChangeAspect="1"/>
          </p:cNvPicPr>
          <p:nvPr/>
        </p:nvPicPr>
        <p:blipFill>
          <a:blip r:embed="rId25"/>
          <a:stretch>
            <a:fillRect/>
          </a:stretch>
        </p:blipFill>
        <p:spPr>
          <a:xfrm>
            <a:off x="5980949" y="3946073"/>
            <a:ext cx="1390332" cy="1215172"/>
          </a:xfrm>
          <a:prstGeom prst="rect">
            <a:avLst/>
          </a:prstGeom>
        </p:spPr>
      </p:pic>
      <p:pic>
        <p:nvPicPr>
          <p:cNvPr id="78" name="图片 77"/>
          <p:cNvPicPr>
            <a:picLocks noChangeAspect="1"/>
          </p:cNvPicPr>
          <p:nvPr/>
        </p:nvPicPr>
        <p:blipFill>
          <a:blip r:embed="rId26"/>
          <a:stretch>
            <a:fillRect/>
          </a:stretch>
        </p:blipFill>
        <p:spPr>
          <a:xfrm>
            <a:off x="7772313" y="3996112"/>
            <a:ext cx="1069183" cy="1266248"/>
          </a:xfrm>
          <a:prstGeom prst="rect">
            <a:avLst/>
          </a:prstGeom>
        </p:spPr>
      </p:pic>
      <p:pic>
        <p:nvPicPr>
          <p:cNvPr id="80" name="图片 79"/>
          <p:cNvPicPr>
            <a:picLocks noChangeAspect="1"/>
          </p:cNvPicPr>
          <p:nvPr/>
        </p:nvPicPr>
        <p:blipFill>
          <a:blip r:embed="rId27"/>
          <a:stretch>
            <a:fillRect/>
          </a:stretch>
        </p:blipFill>
        <p:spPr>
          <a:xfrm>
            <a:off x="7879349" y="4613223"/>
            <a:ext cx="990476" cy="1009524"/>
          </a:xfrm>
          <a:prstGeom prst="rect">
            <a:avLst/>
          </a:prstGeom>
        </p:spPr>
      </p:pic>
      <p:pic>
        <p:nvPicPr>
          <p:cNvPr id="82" name="图片 81"/>
          <p:cNvPicPr>
            <a:picLocks noChangeAspect="1"/>
          </p:cNvPicPr>
          <p:nvPr/>
        </p:nvPicPr>
        <p:blipFill>
          <a:blip r:embed="rId28"/>
          <a:stretch>
            <a:fillRect/>
          </a:stretch>
        </p:blipFill>
        <p:spPr>
          <a:xfrm>
            <a:off x="2828724" y="1707318"/>
            <a:ext cx="866667" cy="961905"/>
          </a:xfrm>
          <a:prstGeom prst="rect">
            <a:avLst/>
          </a:prstGeom>
        </p:spPr>
      </p:pic>
      <p:pic>
        <p:nvPicPr>
          <p:cNvPr id="4" name="图片 3"/>
          <p:cNvPicPr>
            <a:picLocks noChangeAspect="1"/>
          </p:cNvPicPr>
          <p:nvPr/>
        </p:nvPicPr>
        <p:blipFill>
          <a:blip r:embed="rId29"/>
          <a:stretch>
            <a:fillRect/>
          </a:stretch>
        </p:blipFill>
        <p:spPr>
          <a:xfrm>
            <a:off x="44893" y="4149080"/>
            <a:ext cx="1133333" cy="1171429"/>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 name="Picture 2" descr="躺着操控世界可穿戴手势识别是什么原理？ - OFweek可穿戴设备网"/>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15" y="2041213"/>
            <a:ext cx="2908009" cy="18290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2" name="图片 21"/>
          <p:cNvPicPr preferRelativeResize="0"/>
          <p:nvPr/>
        </p:nvPicPr>
        <p:blipFill>
          <a:blip r:embed="rId2"/>
          <a:stretch>
            <a:fillRect/>
          </a:stretch>
        </p:blipFill>
        <p:spPr>
          <a:xfrm>
            <a:off x="6202630" y="2041940"/>
            <a:ext cx="2907573" cy="1750176"/>
          </a:xfrm>
          <a:prstGeom prst="rect">
            <a:avLst/>
          </a:prstGeom>
          <a:ln>
            <a:noFill/>
          </a:ln>
          <a:effectLst>
            <a:outerShdw blurRad="190500" algn="tl" rotWithShape="0">
              <a:srgbClr val="000000">
                <a:alpha val="70000"/>
              </a:srgbClr>
            </a:outerShdw>
          </a:effectLst>
        </p:spPr>
      </p:pic>
      <p:pic>
        <p:nvPicPr>
          <p:cNvPr id="23" name="Picture 8" descr="Cg-4V1GwDNOIZEkkAAEAntE7wKMAAJisAGGdAsAAQC2816"/>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1440" y="2059927"/>
            <a:ext cx="2907573" cy="17501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4" name="TextBox 151"/>
          <p:cNvSpPr txBox="1"/>
          <p:nvPr/>
        </p:nvSpPr>
        <p:spPr>
          <a:xfrm>
            <a:off x="0" y="908720"/>
            <a:ext cx="9810017" cy="430887"/>
          </a:xfrm>
          <a:prstGeom prst="rect">
            <a:avLst/>
          </a:prstGeom>
          <a:noFill/>
        </p:spPr>
        <p:txBody>
          <a:bodyPr wrap="square" rtlCol="0">
            <a:spAutoFit/>
          </a:bodyPr>
          <a:lstStyle/>
          <a:p>
            <a:pPr lvl="0" algn="ctr"/>
            <a:r>
              <a:rPr lang="en-US" altLang="zh-CN" sz="2200" b="1" dirty="0">
                <a:solidFill>
                  <a:srgbClr val="00B0F0"/>
                </a:solidFill>
                <a:latin typeface="微软雅黑" panose="020B0503020204020204" pitchFamily="34" charset="-122"/>
                <a:ea typeface="微软雅黑" panose="020B0503020204020204" pitchFamily="34" charset="-122"/>
              </a:rPr>
              <a:t>Limitation of previous work</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25" name="TextBox 151"/>
          <p:cNvSpPr txBox="1"/>
          <p:nvPr/>
        </p:nvSpPr>
        <p:spPr>
          <a:xfrm>
            <a:off x="-36512" y="4106972"/>
            <a:ext cx="3265153" cy="1631216"/>
          </a:xfrm>
          <a:prstGeom prst="rect">
            <a:avLst/>
          </a:prstGeom>
          <a:noFill/>
        </p:spPr>
        <p:txBody>
          <a:bodyPr wrap="square" rtlCol="0">
            <a:spAutoFit/>
          </a:bodyPr>
          <a:lstStyle/>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Special devices needed</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Data cold start</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000" b="1" dirty="0" err="1">
                <a:solidFill>
                  <a:srgbClr val="00B0F0"/>
                </a:solidFill>
                <a:latin typeface="微软雅黑" panose="020B0503020204020204" pitchFamily="34" charset="-122"/>
                <a:ea typeface="微软雅黑" panose="020B0503020204020204" pitchFamily="34" charset="-122"/>
              </a:rPr>
              <a:t>Categorty</a:t>
            </a:r>
            <a:r>
              <a:rPr lang="en-US" altLang="zh-CN" sz="2000" b="1" dirty="0">
                <a:solidFill>
                  <a:srgbClr val="00B0F0"/>
                </a:solidFill>
                <a:latin typeface="微软雅黑" panose="020B0503020204020204" pitchFamily="34" charset="-122"/>
                <a:ea typeface="微软雅黑" panose="020B0503020204020204" pitchFamily="34" charset="-122"/>
              </a:rPr>
              <a:t> is limited</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Rely on user</a:t>
            </a:r>
            <a:endParaRPr lang="en-US" altLang="zh-CN" sz="2000" b="1" dirty="0">
              <a:solidFill>
                <a:srgbClr val="00B0F0"/>
              </a:solidFill>
              <a:latin typeface="微软雅黑" panose="020B0503020204020204" pitchFamily="34" charset="-122"/>
              <a:ea typeface="微软雅黑" panose="020B0503020204020204" pitchFamily="34" charset="-122"/>
            </a:endParaRPr>
          </a:p>
        </p:txBody>
      </p:sp>
      <p:sp>
        <p:nvSpPr>
          <p:cNvPr id="26" name="矩形: 圆角 25"/>
          <p:cNvSpPr/>
          <p:nvPr/>
        </p:nvSpPr>
        <p:spPr>
          <a:xfrm>
            <a:off x="79814" y="1394669"/>
            <a:ext cx="2908009" cy="480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b="1" dirty="0">
                <a:solidFill>
                  <a:prstClr val="white"/>
                </a:solidFill>
                <a:latin typeface="微软雅黑" panose="020B0503020204020204" pitchFamily="34" charset="-122"/>
                <a:ea typeface="微软雅黑" panose="020B0503020204020204" pitchFamily="34" charset="-122"/>
              </a:rPr>
              <a:t>EMG Sensor based</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7" name="矩形: 圆角 26"/>
          <p:cNvSpPr/>
          <p:nvPr/>
        </p:nvSpPr>
        <p:spPr>
          <a:xfrm>
            <a:off x="3203848" y="1397016"/>
            <a:ext cx="2908009" cy="480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b="1" dirty="0" err="1">
                <a:solidFill>
                  <a:prstClr val="white"/>
                </a:solidFill>
                <a:latin typeface="微软雅黑" panose="020B0503020204020204" pitchFamily="34" charset="-122"/>
                <a:ea typeface="微软雅黑" panose="020B0503020204020204" pitchFamily="34" charset="-122"/>
              </a:rPr>
              <a:t>WiFi</a:t>
            </a:r>
            <a:r>
              <a:rPr lang="en-US" altLang="zh-CN" b="1" dirty="0">
                <a:solidFill>
                  <a:prstClr val="white"/>
                </a:solidFill>
                <a:latin typeface="微软雅黑" panose="020B0503020204020204" pitchFamily="34" charset="-122"/>
                <a:ea typeface="微软雅黑" panose="020B0503020204020204" pitchFamily="34" charset="-122"/>
              </a:rPr>
              <a:t> based</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8" name="矩形: 圆角 27"/>
          <p:cNvSpPr/>
          <p:nvPr/>
        </p:nvSpPr>
        <p:spPr>
          <a:xfrm>
            <a:off x="6202395" y="1397016"/>
            <a:ext cx="2908009" cy="480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b="1" dirty="0">
                <a:solidFill>
                  <a:prstClr val="white"/>
                </a:solidFill>
                <a:latin typeface="微软雅黑" panose="020B0503020204020204" pitchFamily="34" charset="-122"/>
                <a:ea typeface="微软雅黑" panose="020B0503020204020204" pitchFamily="34" charset="-122"/>
              </a:rPr>
              <a:t>Computer Vision based</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30" name="TextBox 151"/>
          <p:cNvSpPr txBox="1"/>
          <p:nvPr/>
        </p:nvSpPr>
        <p:spPr>
          <a:xfrm>
            <a:off x="2929893" y="4110381"/>
            <a:ext cx="3455918" cy="1631216"/>
          </a:xfrm>
          <a:prstGeom prst="rect">
            <a:avLst/>
          </a:prstGeom>
          <a:noFill/>
        </p:spPr>
        <p:txBody>
          <a:bodyPr wrap="square" rtlCol="0">
            <a:spAutoFit/>
          </a:bodyPr>
          <a:lstStyle/>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Special </a:t>
            </a:r>
            <a:r>
              <a:rPr lang="en-US" altLang="zh-CN" sz="2000" b="1" dirty="0" err="1">
                <a:solidFill>
                  <a:srgbClr val="00B0F0"/>
                </a:solidFill>
                <a:latin typeface="微软雅黑" panose="020B0503020204020204" pitchFamily="34" charset="-122"/>
                <a:ea typeface="微软雅黑" panose="020B0503020204020204" pitchFamily="34" charset="-122"/>
              </a:rPr>
              <a:t>WiFi</a:t>
            </a:r>
            <a:r>
              <a:rPr lang="en-US" altLang="zh-CN" sz="2000" b="1" dirty="0">
                <a:solidFill>
                  <a:srgbClr val="00B0F0"/>
                </a:solidFill>
                <a:latin typeface="微软雅黑" panose="020B0503020204020204" pitchFamily="34" charset="-122"/>
                <a:ea typeface="微软雅黑" panose="020B0503020204020204" pitchFamily="34" charset="-122"/>
              </a:rPr>
              <a:t> device</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Data cold start</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Vulnerable to environment</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Only single person</a:t>
            </a:r>
            <a:endParaRPr lang="en-US" altLang="zh-CN" sz="2000" b="1" dirty="0">
              <a:solidFill>
                <a:srgbClr val="00B0F0"/>
              </a:solidFill>
              <a:latin typeface="微软雅黑" panose="020B0503020204020204" pitchFamily="34" charset="-122"/>
              <a:ea typeface="微软雅黑" panose="020B0503020204020204" pitchFamily="34" charset="-122"/>
            </a:endParaRPr>
          </a:p>
        </p:txBody>
      </p:sp>
      <p:sp>
        <p:nvSpPr>
          <p:cNvPr id="33" name="TextBox 151"/>
          <p:cNvSpPr txBox="1"/>
          <p:nvPr/>
        </p:nvSpPr>
        <p:spPr>
          <a:xfrm>
            <a:off x="5943564" y="4106972"/>
            <a:ext cx="3166639" cy="2246769"/>
          </a:xfrm>
          <a:prstGeom prst="rect">
            <a:avLst/>
          </a:prstGeom>
          <a:noFill/>
        </p:spPr>
        <p:txBody>
          <a:bodyPr wrap="square" rtlCol="0">
            <a:spAutoFit/>
          </a:bodyPr>
          <a:lstStyle/>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Privacy concern</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Vulnerable to environment</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Large computing cost</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Not convenient in </a:t>
            </a:r>
            <a:r>
              <a:rPr lang="en-US" altLang="zh-CN" sz="2000" b="1" dirty="0" err="1">
                <a:solidFill>
                  <a:srgbClr val="00B0F0"/>
                </a:solidFill>
                <a:latin typeface="微软雅黑" panose="020B0503020204020204" pitchFamily="34" charset="-122"/>
                <a:ea typeface="微软雅黑" panose="020B0503020204020204" pitchFamily="34" charset="-122"/>
              </a:rPr>
              <a:t>workarea</a:t>
            </a:r>
            <a:endParaRPr lang="en-US" altLang="zh-CN" sz="2000" b="1"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—a-z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数据分布</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2656" y="685155"/>
            <a:ext cx="11545282" cy="2350102"/>
          </a:xfrm>
          <a:prstGeom prst="rect">
            <a:avLst/>
          </a:prstGeom>
        </p:spPr>
      </p:pic>
      <p:pic>
        <p:nvPicPr>
          <p:cNvPr id="8" name="图片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2656" y="3284984"/>
            <a:ext cx="11701300" cy="2700300"/>
          </a:xfrm>
          <a:prstGeom prst="rect">
            <a:avLst/>
          </a:prstGeom>
        </p:spPr>
      </p:pic>
      <p:sp>
        <p:nvSpPr>
          <p:cNvPr id="10" name="矩形 9"/>
          <p:cNvSpPr/>
          <p:nvPr/>
        </p:nvSpPr>
        <p:spPr>
          <a:xfrm flipH="1">
            <a:off x="3845642" y="703299"/>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矩形 10"/>
          <p:cNvSpPr/>
          <p:nvPr/>
        </p:nvSpPr>
        <p:spPr>
          <a:xfrm flipH="1">
            <a:off x="3815916" y="3659812"/>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Picture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—0-9</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数字分布</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2617" y="426300"/>
            <a:ext cx="10969103" cy="3290731"/>
          </a:xfrm>
          <a:prstGeom prst="rect">
            <a:avLst/>
          </a:prstGeom>
        </p:spPr>
      </p:pic>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7791" y="3400391"/>
            <a:ext cx="10969100" cy="3290730"/>
          </a:xfrm>
          <a:prstGeom prst="rect">
            <a:avLst/>
          </a:prstGeom>
        </p:spPr>
      </p:pic>
      <p:sp>
        <p:nvSpPr>
          <p:cNvPr id="8" name="矩形 7"/>
          <p:cNvSpPr/>
          <p:nvPr/>
        </p:nvSpPr>
        <p:spPr>
          <a:xfrm flipH="1">
            <a:off x="3845642" y="703299"/>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矩形 8"/>
          <p:cNvSpPr/>
          <p:nvPr/>
        </p:nvSpPr>
        <p:spPr>
          <a:xfrm flipH="1">
            <a:off x="3815916" y="3659812"/>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Picture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蔡其宣</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A,B,C,D,E,F,G,H,I,K</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flipH="1">
            <a:off x="3845642" y="703299"/>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矩形 8"/>
          <p:cNvSpPr/>
          <p:nvPr/>
        </p:nvSpPr>
        <p:spPr>
          <a:xfrm flipH="1">
            <a:off x="3815916" y="3659812"/>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Picture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2656" y="3577954"/>
            <a:ext cx="11521940" cy="3456582"/>
          </a:xfrm>
          <a:prstGeom prst="rect">
            <a:avLst/>
          </a:prstGeom>
        </p:spPr>
      </p:pic>
      <p:pic>
        <p:nvPicPr>
          <p:cNvPr id="10" name="图片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2656" y="571826"/>
            <a:ext cx="11089232" cy="332677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407931" y="1271500"/>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8layerNN:    84.52%</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矩形 11"/>
          <p:cNvSpPr/>
          <p:nvPr/>
        </p:nvSpPr>
        <p:spPr>
          <a:xfrm flipH="1">
            <a:off x="407931" y="1780944"/>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8layerNN:    84.52%</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矩形 12"/>
          <p:cNvSpPr/>
          <p:nvPr/>
        </p:nvSpPr>
        <p:spPr>
          <a:xfrm flipH="1">
            <a:off x="407931" y="753704"/>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26</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个字符</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矩形 13"/>
          <p:cNvSpPr/>
          <p:nvPr/>
        </p:nvSpPr>
        <p:spPr>
          <a:xfrm flipH="1">
            <a:off x="407931" y="2279034"/>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4layerMixer:    95%</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矩形 14"/>
          <p:cNvSpPr/>
          <p:nvPr/>
        </p:nvSpPr>
        <p:spPr>
          <a:xfrm flipH="1">
            <a:off x="5652120" y="753704"/>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个数字</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矩形 15"/>
          <p:cNvSpPr/>
          <p:nvPr/>
        </p:nvSpPr>
        <p:spPr>
          <a:xfrm flipH="1">
            <a:off x="5652120" y="1456882"/>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4layerMixer:    98.38%</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9" name="矩形 18"/>
          <p:cNvSpPr/>
          <p:nvPr/>
        </p:nvSpPr>
        <p:spPr>
          <a:xfrm flipH="1">
            <a:off x="5652120" y="2094368"/>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9.3~1.5</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万</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 name="矩形 19"/>
          <p:cNvSpPr/>
          <p:nvPr/>
        </p:nvSpPr>
        <p:spPr>
          <a:xfrm flipH="1">
            <a:off x="5518528" y="4425336"/>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4layerMixer:    68.8%</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1" name="矩形 20"/>
          <p:cNvSpPr/>
          <p:nvPr/>
        </p:nvSpPr>
        <p:spPr>
          <a:xfrm flipH="1">
            <a:off x="5652120" y="5474098"/>
            <a:ext cx="3192122" cy="369332"/>
          </a:xfrm>
          <a:prstGeom prst="rect">
            <a:avLst/>
          </a:prstGeom>
          <a:solidFill>
            <a:srgbClr val="00B0F0"/>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4layerMixer:    76.6%</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2" name="矩形 21"/>
          <p:cNvSpPr/>
          <p:nvPr/>
        </p:nvSpPr>
        <p:spPr>
          <a:xfrm flipH="1">
            <a:off x="5652120" y="6000509"/>
            <a:ext cx="3192122" cy="369332"/>
          </a:xfrm>
          <a:prstGeom prst="rect">
            <a:avLst/>
          </a:prstGeom>
          <a:solidFill>
            <a:srgbClr val="00B0F0"/>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SVM:    98%</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1748" y="2792825"/>
            <a:ext cx="3948221" cy="4021396"/>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3" name="矩形 12"/>
          <p:cNvSpPr/>
          <p:nvPr/>
        </p:nvSpPr>
        <p:spPr>
          <a:xfrm flipH="1">
            <a:off x="323528" y="1375410"/>
            <a:ext cx="8196517" cy="1754326"/>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marL="285750" indent="-285750">
              <a:buFont typeface="Wingdings" panose="05000000000000000000" pitchFamily="2" charset="2"/>
              <a:buChar char="p"/>
            </a:pPr>
            <a:r>
              <a:rPr lang="zh-CN" altLang="en-US" b="1" dirty="0">
                <a:latin typeface="Times New Roman" panose="02020603050405020304" pitchFamily="18" charset="0"/>
                <a:cs typeface="Times New Roman" panose="02020603050405020304" pitchFamily="18" charset="0"/>
              </a:rPr>
              <a:t>学习</a:t>
            </a:r>
            <a:r>
              <a:rPr lang="en-US" altLang="zh-CN" b="1" dirty="0">
                <a:latin typeface="Times New Roman" panose="02020603050405020304" pitchFamily="18" charset="0"/>
                <a:cs typeface="Times New Roman" panose="02020603050405020304" pitchFamily="18" charset="0"/>
              </a:rPr>
              <a:t>Prototypical-Networks-for-Few-shot-Learning-</a:t>
            </a:r>
            <a:r>
              <a:rPr lang="en-US" altLang="zh-CN" b="1" dirty="0" err="1">
                <a:latin typeface="Times New Roman" panose="02020603050405020304" pitchFamily="18" charset="0"/>
                <a:cs typeface="Times New Roman" panose="02020603050405020304" pitchFamily="18" charset="0"/>
              </a:rPr>
              <a:t>PyTorch</a:t>
            </a:r>
            <a:r>
              <a:rPr lang="en-US" altLang="zh-CN" b="1" dirty="0">
                <a:latin typeface="Times New Roman" panose="02020603050405020304" pitchFamily="18" charset="0"/>
                <a:cs typeface="Times New Roman" panose="02020603050405020304" pitchFamily="18" charset="0"/>
              </a:rPr>
              <a:t> </a:t>
            </a:r>
            <a:r>
              <a:rPr lang="zh-CN" altLang="en-US" b="1" dirty="0">
                <a:latin typeface="Times New Roman" panose="02020603050405020304" pitchFamily="18" charset="0"/>
                <a:cs typeface="Times New Roman" panose="02020603050405020304" pitchFamily="18" charset="0"/>
              </a:rPr>
              <a:t>怎么进行跨源的（预计一周）</a:t>
            </a: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b="1" dirty="0">
                <a:latin typeface="Times New Roman" panose="02020603050405020304" pitchFamily="18" charset="0"/>
                <a:cs typeface="Times New Roman" panose="02020603050405020304" pitchFamily="18" charset="0"/>
              </a:rPr>
              <a:t>学习使用图网络，最好找出相关性</a:t>
            </a: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b="1" dirty="0">
                <a:latin typeface="Times New Roman" panose="02020603050405020304" pitchFamily="18" charset="0"/>
                <a:cs typeface="Times New Roman" panose="02020603050405020304" pitchFamily="18" charset="0"/>
              </a:rPr>
              <a:t>使用</a:t>
            </a:r>
            <a:r>
              <a:rPr lang="en-US" altLang="zh-CN" b="1" dirty="0" err="1">
                <a:latin typeface="Times New Roman" panose="02020603050405020304" pitchFamily="18" charset="0"/>
                <a:cs typeface="Times New Roman" panose="02020603050405020304" pitchFamily="18" charset="0"/>
              </a:rPr>
              <a:t>svm</a:t>
            </a:r>
            <a:r>
              <a:rPr lang="zh-CN" altLang="en-US" b="1" dirty="0">
                <a:latin typeface="Times New Roman" panose="02020603050405020304" pitchFamily="18" charset="0"/>
                <a:cs typeface="Times New Roman" panose="02020603050405020304" pitchFamily="18" charset="0"/>
              </a:rPr>
              <a:t>，决策树进行处理</a:t>
            </a: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r>
              <a:rPr lang="zh-CN" altLang="en-US" b="1" dirty="0">
                <a:latin typeface="Times New Roman" panose="02020603050405020304" pitchFamily="18" charset="0"/>
                <a:cs typeface="Times New Roman" panose="02020603050405020304" pitchFamily="18" charset="0"/>
              </a:rPr>
              <a:t>图片数据分布给它扩大，包含测试数据集</a:t>
            </a:r>
            <a:endParaRPr lang="en-US" altLang="zh-CN" b="1"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p"/>
            </a:pPr>
            <a:endParaRPr lang="zh-CN" altLang="en-US"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07931" y="0"/>
            <a:ext cx="3086100" cy="6858000"/>
          </a:xfrm>
          <a:prstGeom prst="rect">
            <a:avLst/>
          </a:prstGeom>
        </p:spPr>
      </p:pic>
      <p:pic>
        <p:nvPicPr>
          <p:cNvPr id="5" name="WeChat_20221009171022">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4106921" y="1116"/>
            <a:ext cx="3086100" cy="6858000"/>
          </a:xfrm>
          <a:prstGeom prst="rect">
            <a:avLst/>
          </a:prstGeom>
        </p:spPr>
      </p:pic>
      <p:pic>
        <p:nvPicPr>
          <p:cNvPr id="7" name="图片 6"/>
          <p:cNvPicPr>
            <a:picLocks noChangeAspect="1"/>
          </p:cNvPicPr>
          <p:nvPr/>
        </p:nvPicPr>
        <p:blipFill>
          <a:blip r:embed="rId5"/>
          <a:stretch>
            <a:fillRect/>
          </a:stretch>
        </p:blipFill>
        <p:spPr>
          <a:xfrm>
            <a:off x="7943850" y="1052736"/>
            <a:ext cx="2400300" cy="25146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613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系统搭建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407931" y="980728"/>
            <a:ext cx="8072493" cy="3046988"/>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t>已完成</a:t>
            </a:r>
            <a:endParaRPr lang="en-US" altLang="zh-CN" b="1" dirty="0"/>
          </a:p>
          <a:p>
            <a:pPr marL="800100" lvl="1" indent="-342900">
              <a:spcBef>
                <a:spcPct val="20000"/>
              </a:spcBef>
              <a:buSzPct val="80000"/>
              <a:buFont typeface="Wingdings" panose="05000000000000000000" pitchFamily="2" charset="2"/>
              <a:buChar char="l"/>
              <a:defRPr/>
            </a:pPr>
            <a:r>
              <a:rPr lang="zh-CN" altLang="en-US" dirty="0"/>
              <a:t>柔软传感器，加速度等传感器采集</a:t>
            </a:r>
            <a:endParaRPr lang="en-US" altLang="zh-CN" dirty="0"/>
          </a:p>
          <a:p>
            <a:pPr marL="800100" lvl="1" indent="-342900">
              <a:spcBef>
                <a:spcPct val="20000"/>
              </a:spcBef>
              <a:buSzPct val="80000"/>
              <a:buFont typeface="Wingdings" panose="05000000000000000000" pitchFamily="2" charset="2"/>
              <a:buChar char="l"/>
              <a:defRPr/>
            </a:pPr>
            <a:r>
              <a:rPr lang="zh-CN" altLang="en-US" dirty="0"/>
              <a:t>电脑端，</a:t>
            </a:r>
            <a:r>
              <a:rPr lang="en-US" altLang="zh-CN" dirty="0"/>
              <a:t>Android</a:t>
            </a:r>
            <a:r>
              <a:rPr lang="zh-CN" altLang="en-US" dirty="0"/>
              <a:t>与上位机数据蓝牙传输</a:t>
            </a:r>
            <a:endParaRPr lang="en-US" altLang="zh-CN" dirty="0"/>
          </a:p>
          <a:p>
            <a:pPr>
              <a:spcBef>
                <a:spcPts val="1800"/>
              </a:spcBef>
              <a:buFont typeface="Wingdings" panose="05000000000000000000" pitchFamily="2" charset="2"/>
              <a:buChar char="l"/>
            </a:pPr>
            <a:r>
              <a:rPr lang="zh-CN" altLang="en-US" dirty="0"/>
              <a:t>后续</a:t>
            </a:r>
            <a:r>
              <a:rPr lang="en-US" altLang="zh-CN" dirty="0" err="1"/>
              <a:t>sss</a:t>
            </a:r>
            <a:endParaRPr lang="en-US" altLang="zh-CN" dirty="0"/>
          </a:p>
          <a:p>
            <a:pPr lvl="1">
              <a:spcBef>
                <a:spcPts val="1800"/>
              </a:spcBef>
              <a:buFont typeface="Wingdings" panose="05000000000000000000" pitchFamily="2" charset="2"/>
              <a:buChar char="l"/>
            </a:pPr>
            <a:r>
              <a:rPr lang="zh-CN" altLang="en-US" dirty="0"/>
              <a:t>对手套采集数据进行特征处理</a:t>
            </a:r>
            <a:endParaRPr lang="en-US" altLang="zh-CN" dirty="0"/>
          </a:p>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pic>
        <p:nvPicPr>
          <p:cNvPr id="7" name="图片 6"/>
          <p:cNvPicPr>
            <a:picLocks noChangeAspect="1"/>
          </p:cNvPicPr>
          <p:nvPr/>
        </p:nvPicPr>
        <p:blipFill>
          <a:blip r:embed="rId1"/>
          <a:stretch>
            <a:fillRect/>
          </a:stretch>
        </p:blipFill>
        <p:spPr>
          <a:xfrm>
            <a:off x="0" y="3541267"/>
            <a:ext cx="9144000" cy="3316733"/>
          </a:xfrm>
          <a:prstGeom prst="rect">
            <a:avLst/>
          </a:prstGeom>
          <a:ln>
            <a:noFill/>
          </a:ln>
          <a:effectLst>
            <a:softEdge rad="112500"/>
          </a:effectLst>
        </p:spPr>
      </p:pic>
      <p:pic>
        <p:nvPicPr>
          <p:cNvPr id="8" name="PA-图片 13-142441"/>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5868144" y="3721976"/>
            <a:ext cx="2011280" cy="2011280"/>
          </a:xfrm>
          <a:prstGeom prst="rect">
            <a:avLst/>
          </a:prstGeom>
          <a:ln>
            <a:noFill/>
          </a:ln>
          <a:effectLst>
            <a:softEdge rad="112500"/>
          </a:effectLst>
        </p:spPr>
      </p:pic>
      <p:pic>
        <p:nvPicPr>
          <p:cNvPr id="9" name="PA-图片 15-29493"/>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5940152" y="5522168"/>
            <a:ext cx="1219200" cy="1219200"/>
          </a:xfrm>
          <a:prstGeom prst="rect">
            <a:avLst/>
          </a:prstGeom>
          <a:ln>
            <a:noFill/>
          </a:ln>
          <a:effectLst>
            <a:softEdge rad="112500"/>
          </a:effectLst>
        </p:spPr>
      </p:pic>
      <p:pic>
        <p:nvPicPr>
          <p:cNvPr id="10" name="图片 9"/>
          <p:cNvPicPr>
            <a:picLocks noChangeAspect="1"/>
          </p:cNvPicPr>
          <p:nvPr/>
        </p:nvPicPr>
        <p:blipFill>
          <a:blip r:embed="rId6"/>
          <a:stretch>
            <a:fillRect/>
          </a:stretch>
        </p:blipFill>
        <p:spPr>
          <a:xfrm>
            <a:off x="5388142" y="1136867"/>
            <a:ext cx="3755858" cy="1840263"/>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系统搭建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33875" y="1228255"/>
            <a:ext cx="3422501" cy="4563335"/>
          </a:xfrm>
          <a:prstGeom prst="rect">
            <a:avLst/>
          </a:prstGeom>
          <a:noFill/>
          <a:ln w="38100">
            <a:solidFill>
              <a:schemeClr val="tx1">
                <a:lumMod val="50000"/>
                <a:lumOff val="50000"/>
              </a:schemeClr>
            </a:solidFill>
            <a:prstDash val="sysDash"/>
          </a:ln>
          <a:effectLst/>
        </p:spPr>
      </p:pic>
      <p:cxnSp>
        <p:nvCxnSpPr>
          <p:cNvPr id="17" name="直接箭头连接符 16"/>
          <p:cNvCxnSpPr/>
          <p:nvPr/>
        </p:nvCxnSpPr>
        <p:spPr>
          <a:xfrm flipH="1" flipV="1">
            <a:off x="7297850" y="2882297"/>
            <a:ext cx="162172" cy="2880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88122" y="902837"/>
            <a:ext cx="3422501" cy="4563334"/>
          </a:xfrm>
          <a:prstGeom prst="rect">
            <a:avLst/>
          </a:prstGeom>
          <a:noFill/>
          <a:ln w="38100">
            <a:solidFill>
              <a:schemeClr val="tx1">
                <a:lumMod val="50000"/>
                <a:lumOff val="50000"/>
              </a:schemeClr>
            </a:solidFill>
            <a:prstDash val="sysDash"/>
          </a:ln>
          <a:effectLst>
            <a:outerShdw blurRad="50800" dist="38100" dir="5400000" algn="t" rotWithShape="0">
              <a:prstClr val="black">
                <a:alpha val="40000"/>
              </a:prstClr>
            </a:outerShdw>
          </a:effectLst>
        </p:spPr>
      </p:pic>
      <p:sp>
        <p:nvSpPr>
          <p:cNvPr id="27" name="矩形 26"/>
          <p:cNvSpPr/>
          <p:nvPr/>
        </p:nvSpPr>
        <p:spPr>
          <a:xfrm flipH="1">
            <a:off x="6293885" y="3770040"/>
            <a:ext cx="1656184"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en-US" altLang="zh-CN"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Uhand</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机械手</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1" name="矩形: 圆角 30"/>
          <p:cNvSpPr/>
          <p:nvPr/>
        </p:nvSpPr>
        <p:spPr>
          <a:xfrm>
            <a:off x="5190291" y="1298121"/>
            <a:ext cx="2766085" cy="2448272"/>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61326" y="4690881"/>
            <a:ext cx="1158311" cy="936104"/>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flipH="1">
            <a:off x="6095430" y="4355812"/>
            <a:ext cx="1854639"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微控制器</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149673" y="1209949"/>
            <a:ext cx="3342985" cy="4579388"/>
          </a:xfrm>
          <a:prstGeom prst="rect">
            <a:avLst/>
          </a:prstGeom>
          <a:noFill/>
          <a:ln w="38100">
            <a:solidFill>
              <a:schemeClr val="tx1">
                <a:lumMod val="50000"/>
                <a:lumOff val="50000"/>
              </a:schemeClr>
            </a:solidFill>
            <a:prstDash val="sysDash"/>
          </a:ln>
          <a:effectLst/>
        </p:spPr>
      </p:pic>
      <p:pic>
        <p:nvPicPr>
          <p:cNvPr id="20" name="图片 19"/>
          <p:cNvPicPr>
            <a:picLocks noChangeAspect="1"/>
          </p:cNvPicPr>
          <p:nvPr/>
        </p:nvPicPr>
        <p:blipFill>
          <a:blip r:embed="rId4"/>
          <a:stretch>
            <a:fillRect/>
          </a:stretch>
        </p:blipFill>
        <p:spPr>
          <a:xfrm>
            <a:off x="3545395" y="1282756"/>
            <a:ext cx="1335556" cy="864334"/>
          </a:xfrm>
          <a:prstGeom prst="rect">
            <a:avLst/>
          </a:prstGeom>
          <a:effectLst>
            <a:outerShdw blurRad="63500" sx="102000" sy="102000" algn="ctr" rotWithShape="0">
              <a:prstClr val="black">
                <a:alpha val="40000"/>
              </a:prstClr>
            </a:outerShdw>
          </a:effectLst>
        </p:spPr>
      </p:pic>
      <p:sp>
        <p:nvSpPr>
          <p:cNvPr id="21" name="矩形 20"/>
          <p:cNvSpPr/>
          <p:nvPr/>
        </p:nvSpPr>
        <p:spPr>
          <a:xfrm flipH="1">
            <a:off x="3457089" y="1752055"/>
            <a:ext cx="1512168"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边缘服务器</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5" name="矩形 24"/>
          <p:cNvSpPr/>
          <p:nvPr/>
        </p:nvSpPr>
        <p:spPr>
          <a:xfrm flipH="1">
            <a:off x="3923681" y="4494532"/>
            <a:ext cx="1512168"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自制主板</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19" name="直接箭头连接符 18"/>
          <p:cNvCxnSpPr>
            <a:endCxn id="28" idx="3"/>
          </p:cNvCxnSpPr>
          <p:nvPr/>
        </p:nvCxnSpPr>
        <p:spPr>
          <a:xfrm flipH="1" flipV="1">
            <a:off x="3349915" y="4358573"/>
            <a:ext cx="532549" cy="271919"/>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28" name="矩形: 圆角 27"/>
          <p:cNvSpPr/>
          <p:nvPr/>
        </p:nvSpPr>
        <p:spPr>
          <a:xfrm>
            <a:off x="2454273" y="3953567"/>
            <a:ext cx="895642" cy="810011"/>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矩形: 圆角 33"/>
          <p:cNvSpPr/>
          <p:nvPr/>
        </p:nvSpPr>
        <p:spPr>
          <a:xfrm rot="20739176">
            <a:off x="2451812" y="1419379"/>
            <a:ext cx="249754" cy="1952282"/>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flipH="1">
            <a:off x="3405695" y="2914998"/>
            <a:ext cx="1512168"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弯曲传感器</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 name="矩形: 圆角 35"/>
          <p:cNvSpPr/>
          <p:nvPr/>
        </p:nvSpPr>
        <p:spPr>
          <a:xfrm>
            <a:off x="2573092" y="4081538"/>
            <a:ext cx="413961" cy="274274"/>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flipH="1">
            <a:off x="1308997" y="5171345"/>
            <a:ext cx="1512168"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蓝牙模块</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7" name="直接箭头连接符 6"/>
          <p:cNvCxnSpPr/>
          <p:nvPr/>
        </p:nvCxnSpPr>
        <p:spPr>
          <a:xfrm flipH="1" flipV="1">
            <a:off x="2821165" y="2827745"/>
            <a:ext cx="532549" cy="271919"/>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cxnSp>
        <p:nvCxnSpPr>
          <p:cNvPr id="8" name="直接箭头连接符 7"/>
          <p:cNvCxnSpPr>
            <a:stCxn id="37" idx="0"/>
            <a:endCxn id="36" idx="2"/>
          </p:cNvCxnSpPr>
          <p:nvPr/>
        </p:nvCxnSpPr>
        <p:spPr>
          <a:xfrm flipV="1">
            <a:off x="2065081" y="4355812"/>
            <a:ext cx="714992" cy="815533"/>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系统搭建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33875" y="1228255"/>
            <a:ext cx="3422501" cy="4563335"/>
          </a:xfrm>
          <a:prstGeom prst="rect">
            <a:avLst/>
          </a:prstGeom>
          <a:noFill/>
          <a:ln w="38100">
            <a:solidFill>
              <a:schemeClr val="tx1">
                <a:lumMod val="50000"/>
                <a:lumOff val="50000"/>
              </a:schemeClr>
            </a:solidFill>
            <a:prstDash val="sysDash"/>
          </a:ln>
          <a:effectLst>
            <a:outerShdw blurRad="50800" dist="38100" dir="5400000" algn="t" rotWithShape="0">
              <a:prstClr val="black">
                <a:alpha val="40000"/>
              </a:prstClr>
            </a:outerShdw>
          </a:effectLst>
        </p:spPr>
      </p:pic>
      <p:cxnSp>
        <p:nvCxnSpPr>
          <p:cNvPr id="17" name="直接箭头连接符 16"/>
          <p:cNvCxnSpPr/>
          <p:nvPr/>
        </p:nvCxnSpPr>
        <p:spPr>
          <a:xfrm flipH="1" flipV="1">
            <a:off x="7297850" y="2882297"/>
            <a:ext cx="162172" cy="2880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1422" y="1228256"/>
            <a:ext cx="3422501" cy="4563334"/>
          </a:xfrm>
          <a:prstGeom prst="rect">
            <a:avLst/>
          </a:prstGeom>
          <a:noFill/>
          <a:ln w="38100">
            <a:solidFill>
              <a:schemeClr val="tx1">
                <a:lumMod val="50000"/>
                <a:lumOff val="50000"/>
              </a:schemeClr>
            </a:solidFill>
            <a:prstDash val="sysDash"/>
          </a:ln>
          <a:effectLst>
            <a:outerShdw blurRad="50800" dist="38100" dir="5400000" algn="t" rotWithShape="0">
              <a:prstClr val="black">
                <a:alpha val="40000"/>
              </a:prstClr>
            </a:outerShdw>
          </a:effectLst>
        </p:spPr>
      </p:pic>
      <p:pic>
        <p:nvPicPr>
          <p:cNvPr id="20" name="图片 19"/>
          <p:cNvPicPr>
            <a:picLocks noChangeAspect="1"/>
          </p:cNvPicPr>
          <p:nvPr/>
        </p:nvPicPr>
        <p:blipFill>
          <a:blip r:embed="rId3"/>
          <a:stretch>
            <a:fillRect/>
          </a:stretch>
        </p:blipFill>
        <p:spPr>
          <a:xfrm>
            <a:off x="1831760" y="1225876"/>
            <a:ext cx="1335556" cy="864334"/>
          </a:xfrm>
          <a:prstGeom prst="rect">
            <a:avLst/>
          </a:prstGeom>
          <a:effectLst>
            <a:outerShdw blurRad="63500" sx="102000" sy="102000" algn="ctr" rotWithShape="0">
              <a:prstClr val="black">
                <a:alpha val="40000"/>
              </a:prstClr>
            </a:outerShdw>
          </a:effectLst>
        </p:spPr>
      </p:pic>
      <p:sp>
        <p:nvSpPr>
          <p:cNvPr id="21" name="矩形 20"/>
          <p:cNvSpPr/>
          <p:nvPr/>
        </p:nvSpPr>
        <p:spPr>
          <a:xfrm flipH="1">
            <a:off x="1743454" y="1695175"/>
            <a:ext cx="1512168" cy="368300"/>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边缘服务器</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5" name="矩形 24"/>
          <p:cNvSpPr/>
          <p:nvPr/>
        </p:nvSpPr>
        <p:spPr>
          <a:xfrm flipH="1">
            <a:off x="1751422" y="5158933"/>
            <a:ext cx="1512168" cy="368300"/>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开发板</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19" name="直接箭头连接符 18"/>
          <p:cNvCxnSpPr/>
          <p:nvPr/>
        </p:nvCxnSpPr>
        <p:spPr>
          <a:xfrm flipV="1">
            <a:off x="2071817" y="3962417"/>
            <a:ext cx="0" cy="1182842"/>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27" name="矩形 26"/>
          <p:cNvSpPr/>
          <p:nvPr/>
        </p:nvSpPr>
        <p:spPr>
          <a:xfrm flipH="1">
            <a:off x="6254115" y="3446780"/>
            <a:ext cx="1702435" cy="368300"/>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en-US" altLang="zh-CN"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Uhand</a:t>
            </a:r>
            <a:r>
              <a:rPr lang="zh-CN" alt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机械手</a:t>
            </a:r>
            <a:endParaRPr lang="zh-CN" altLang="en-US"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8" name="矩形: 圆角 27"/>
          <p:cNvSpPr/>
          <p:nvPr/>
        </p:nvSpPr>
        <p:spPr>
          <a:xfrm>
            <a:off x="1743454" y="2163017"/>
            <a:ext cx="892032" cy="1727392"/>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5190291" y="1298121"/>
            <a:ext cx="2766085" cy="2448272"/>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61326" y="4690881"/>
            <a:ext cx="1158311" cy="936104"/>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flipH="1">
            <a:off x="6095430" y="4355812"/>
            <a:ext cx="1854639" cy="368300"/>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zh-CN" alt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微控制器</a:t>
            </a:r>
            <a:endParaRPr lang="zh-CN" altLang="en-US"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4" name="矩形: 圆角 33"/>
          <p:cNvSpPr/>
          <p:nvPr/>
        </p:nvSpPr>
        <p:spPr>
          <a:xfrm>
            <a:off x="4400588" y="1667450"/>
            <a:ext cx="221593" cy="1763186"/>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flipH="1">
            <a:off x="3553537" y="1238287"/>
            <a:ext cx="1512168"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 Sensor</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 name="矩形: 圆角 35"/>
          <p:cNvSpPr/>
          <p:nvPr/>
        </p:nvSpPr>
        <p:spPr>
          <a:xfrm>
            <a:off x="2719470" y="3534161"/>
            <a:ext cx="395865" cy="864334"/>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flipH="1">
            <a:off x="3094512" y="4337803"/>
            <a:ext cx="1512168" cy="368300"/>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蓝牙模块</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2" name="图片 1"/>
          <p:cNvPicPr>
            <a:picLocks noChangeAspect="1"/>
          </p:cNvPicPr>
          <p:nvPr/>
        </p:nvPicPr>
        <p:blipFill>
          <a:blip r:embed="rId4"/>
          <a:stretch>
            <a:fillRect/>
          </a:stretch>
        </p:blipFill>
        <p:spPr>
          <a:xfrm>
            <a:off x="1683978" y="1150418"/>
            <a:ext cx="6389162" cy="4767485"/>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505745" y="3844402"/>
            <a:ext cx="4638252" cy="2345035"/>
          </a:xfrm>
          <a:prstGeom prst="rect">
            <a:avLst/>
          </a:prstGeom>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系统搭建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 name="组合 5"/>
          <p:cNvGrpSpPr/>
          <p:nvPr/>
        </p:nvGrpSpPr>
        <p:grpSpPr>
          <a:xfrm>
            <a:off x="0" y="1305496"/>
            <a:ext cx="9144000" cy="4878419"/>
            <a:chOff x="1472679" y="1101497"/>
            <a:chExt cx="9853242" cy="5359081"/>
          </a:xfrm>
        </p:grpSpPr>
        <p:pic>
          <p:nvPicPr>
            <p:cNvPr id="7" name="图片 6"/>
            <p:cNvPicPr>
              <a:picLocks noChangeAspect="1"/>
            </p:cNvPicPr>
            <p:nvPr/>
          </p:nvPicPr>
          <p:blipFill>
            <a:blip r:embed="rId2"/>
            <a:stretch>
              <a:fillRect/>
            </a:stretch>
          </p:blipFill>
          <p:spPr>
            <a:xfrm>
              <a:off x="6327908" y="1106331"/>
              <a:ext cx="4998013" cy="2784226"/>
            </a:xfrm>
            <a:prstGeom prst="rect">
              <a:avLst/>
            </a:prstGeom>
          </p:spPr>
        </p:pic>
        <p:grpSp>
          <p:nvGrpSpPr>
            <p:cNvPr id="8" name="组合 7"/>
            <p:cNvGrpSpPr/>
            <p:nvPr/>
          </p:nvGrpSpPr>
          <p:grpSpPr>
            <a:xfrm>
              <a:off x="1472679" y="1101497"/>
              <a:ext cx="4855230" cy="5359081"/>
              <a:chOff x="456462" y="433681"/>
              <a:chExt cx="4777806" cy="5719318"/>
            </a:xfrm>
          </p:grpSpPr>
          <p:pic>
            <p:nvPicPr>
              <p:cNvPr id="13" name="图片 12"/>
              <p:cNvPicPr/>
              <p:nvPr/>
            </p:nvPicPr>
            <p:blipFill>
              <a:blip r:embed="rId3"/>
              <a:stretch>
                <a:fillRect/>
              </a:stretch>
            </p:blipFill>
            <p:spPr>
              <a:xfrm>
                <a:off x="456465" y="433681"/>
                <a:ext cx="4777803" cy="2995687"/>
              </a:xfrm>
              <a:prstGeom prst="rect">
                <a:avLst/>
              </a:prstGeom>
            </p:spPr>
          </p:pic>
          <p:pic>
            <p:nvPicPr>
              <p:cNvPr id="15" name="图片 14"/>
              <p:cNvPicPr/>
              <p:nvPr/>
            </p:nvPicPr>
            <p:blipFill>
              <a:blip r:embed="rId4"/>
              <a:stretch>
                <a:fillRect/>
              </a:stretch>
            </p:blipFill>
            <p:spPr>
              <a:xfrm>
                <a:off x="456462" y="3416695"/>
                <a:ext cx="4777803" cy="2736304"/>
              </a:xfrm>
              <a:prstGeom prst="rect">
                <a:avLst/>
              </a:prstGeom>
            </p:spPr>
          </p:pic>
        </p:grpSp>
        <p:sp>
          <p:nvSpPr>
            <p:cNvPr id="9" name="矩形: 圆角 8"/>
            <p:cNvSpPr/>
            <p:nvPr/>
          </p:nvSpPr>
          <p:spPr bwMode="auto">
            <a:xfrm>
              <a:off x="4234990" y="3405179"/>
              <a:ext cx="1947726" cy="436902"/>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rPr>
                <a:t>Home Page</a:t>
              </a:r>
              <a:endParaRPr kumimoji="0" lang="zh-CN" altLang="en-US"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endParaRPr>
            </a:p>
          </p:txBody>
        </p:sp>
        <p:sp>
          <p:nvSpPr>
            <p:cNvPr id="10" name="矩形: 圆角 9"/>
            <p:cNvSpPr/>
            <p:nvPr/>
          </p:nvSpPr>
          <p:spPr bwMode="auto">
            <a:xfrm>
              <a:off x="9234663" y="3031384"/>
              <a:ext cx="1947726" cy="436902"/>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rPr>
                <a:t>Calibration</a:t>
              </a:r>
              <a:endParaRPr kumimoji="0" lang="zh-CN" altLang="en-US"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endParaRPr>
            </a:p>
          </p:txBody>
        </p:sp>
        <p:sp>
          <p:nvSpPr>
            <p:cNvPr id="11" name="矩形: 圆角 10"/>
            <p:cNvSpPr/>
            <p:nvPr/>
          </p:nvSpPr>
          <p:spPr bwMode="auto">
            <a:xfrm>
              <a:off x="4234990" y="5549927"/>
              <a:ext cx="1947726" cy="436902"/>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2000" b="1" dirty="0">
                  <a:solidFill>
                    <a:srgbClr val="CC3300"/>
                  </a:solidFill>
                  <a:latin typeface="Arial" panose="020B0604020202020204" pitchFamily="34" charset="0"/>
                  <a:ea typeface="黑体" panose="02010609060101010101" pitchFamily="2" charset="-122"/>
                </a:rPr>
                <a:t>Remote Control</a:t>
              </a:r>
              <a:endParaRPr kumimoji="0" lang="zh-CN" altLang="en-US"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endParaRPr>
            </a:p>
          </p:txBody>
        </p:sp>
        <p:sp>
          <p:nvSpPr>
            <p:cNvPr id="12" name="矩形: 圆角 11"/>
            <p:cNvSpPr/>
            <p:nvPr/>
          </p:nvSpPr>
          <p:spPr bwMode="auto">
            <a:xfrm>
              <a:off x="9234663" y="4638147"/>
              <a:ext cx="1947726" cy="436902"/>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2000" b="1" dirty="0">
                  <a:solidFill>
                    <a:srgbClr val="CC3300"/>
                  </a:solidFill>
                  <a:latin typeface="Arial" panose="020B0604020202020204" pitchFamily="34" charset="0"/>
                  <a:ea typeface="黑体" panose="02010609060101010101" pitchFamily="2" charset="-122"/>
                </a:rPr>
                <a:t>Recognize</a:t>
              </a:r>
              <a:endParaRPr kumimoji="0" lang="zh-CN" altLang="en-US"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 name="图片 20"/>
          <p:cNvPicPr>
            <a:picLocks noChangeAspect="1"/>
          </p:cNvPicPr>
          <p:nvPr/>
        </p:nvPicPr>
        <p:blipFill>
          <a:blip r:embed="rId1"/>
          <a:stretch>
            <a:fillRect/>
          </a:stretch>
        </p:blipFill>
        <p:spPr>
          <a:xfrm>
            <a:off x="6251374" y="2030652"/>
            <a:ext cx="2892626" cy="2498797"/>
          </a:xfrm>
          <a:prstGeom prst="rect">
            <a:avLst/>
          </a:prstGeom>
          <a:ln>
            <a:noFill/>
          </a:ln>
          <a:effectLst>
            <a:outerShdw blurRad="190500" algn="tl" rotWithShape="0">
              <a:srgbClr val="000000">
                <a:alpha val="70000"/>
              </a:srgbClr>
            </a:outerShdw>
          </a:effectLst>
        </p:spPr>
      </p:pic>
      <p:grpSp>
        <p:nvGrpSpPr>
          <p:cNvPr id="22" name="组合 21"/>
          <p:cNvGrpSpPr/>
          <p:nvPr/>
        </p:nvGrpSpPr>
        <p:grpSpPr>
          <a:xfrm>
            <a:off x="3268418" y="2030652"/>
            <a:ext cx="2892626" cy="2526201"/>
            <a:chOff x="815811" y="2564904"/>
            <a:chExt cx="3144121" cy="2310539"/>
          </a:xfrm>
        </p:grpSpPr>
        <p:pic>
          <p:nvPicPr>
            <p:cNvPr id="23" name="图片 2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15811" y="3723443"/>
              <a:ext cx="1579567" cy="1152000"/>
            </a:xfrm>
            <a:prstGeom prst="rect">
              <a:avLst/>
            </a:prstGeom>
            <a:scene3d>
              <a:camera prst="orthographicFront"/>
              <a:lightRig rig="threePt" dir="t"/>
            </a:scene3d>
            <a:sp3d>
              <a:bevelT prst="relaxedInset"/>
            </a:sp3d>
          </p:spPr>
        </p:pic>
        <p:pic>
          <p:nvPicPr>
            <p:cNvPr id="24" name="图片 23"/>
            <p:cNvPicPr preferRelativeResize="0"/>
            <p:nvPr/>
          </p:nvPicPr>
          <p:blipFill>
            <a:blip r:embed="rId4"/>
            <a:stretch>
              <a:fillRect/>
            </a:stretch>
          </p:blipFill>
          <p:spPr>
            <a:xfrm>
              <a:off x="818774" y="2564904"/>
              <a:ext cx="1570750" cy="1171653"/>
            </a:xfrm>
            <a:prstGeom prst="rect">
              <a:avLst/>
            </a:prstGeom>
            <a:scene3d>
              <a:camera prst="orthographicFront"/>
              <a:lightRig rig="threePt" dir="t"/>
            </a:scene3d>
            <a:sp3d>
              <a:bevelT prst="relaxedInset"/>
            </a:sp3d>
          </p:spPr>
        </p:pic>
        <p:pic>
          <p:nvPicPr>
            <p:cNvPr id="25" name="图片 24"/>
            <p:cNvPicPr>
              <a:picLocks noChangeAspect="1"/>
            </p:cNvPicPr>
            <p:nvPr/>
          </p:nvPicPr>
          <p:blipFill>
            <a:blip r:embed="rId5"/>
            <a:stretch>
              <a:fillRect/>
            </a:stretch>
          </p:blipFill>
          <p:spPr>
            <a:xfrm>
              <a:off x="2389524" y="2564904"/>
              <a:ext cx="1570408" cy="1170420"/>
            </a:xfrm>
            <a:prstGeom prst="rect">
              <a:avLst/>
            </a:prstGeom>
            <a:scene3d>
              <a:camera prst="orthographicFront"/>
              <a:lightRig rig="threePt" dir="t"/>
            </a:scene3d>
            <a:sp3d>
              <a:bevelT prst="relaxedInset"/>
            </a:sp3d>
          </p:spPr>
        </p:pic>
        <p:pic>
          <p:nvPicPr>
            <p:cNvPr id="26" name="图片 25"/>
            <p:cNvPicPr>
              <a:picLocks noChangeAspect="1"/>
            </p:cNvPicPr>
            <p:nvPr/>
          </p:nvPicPr>
          <p:blipFill>
            <a:blip r:embed="rId6"/>
            <a:stretch>
              <a:fillRect/>
            </a:stretch>
          </p:blipFill>
          <p:spPr>
            <a:xfrm>
              <a:off x="2389183" y="3734431"/>
              <a:ext cx="1570749" cy="1137308"/>
            </a:xfrm>
            <a:prstGeom prst="rect">
              <a:avLst/>
            </a:prstGeom>
            <a:scene3d>
              <a:camera prst="orthographicFront"/>
              <a:lightRig rig="threePt" dir="t"/>
            </a:scene3d>
            <a:sp3d>
              <a:bevelT prst="relaxedInset"/>
            </a:sp3d>
          </p:spPr>
        </p:pic>
      </p:grpSp>
      <p:sp>
        <p:nvSpPr>
          <p:cNvPr id="27" name="箭头: 下弧形 26"/>
          <p:cNvSpPr/>
          <p:nvPr/>
        </p:nvSpPr>
        <p:spPr>
          <a:xfrm>
            <a:off x="5712891" y="4638900"/>
            <a:ext cx="2892626" cy="6767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圆角矩形 5"/>
          <p:cNvSpPr/>
          <p:nvPr/>
        </p:nvSpPr>
        <p:spPr>
          <a:xfrm>
            <a:off x="6300091" y="5361529"/>
            <a:ext cx="2148316" cy="629038"/>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Human-machine</a:t>
            </a:r>
            <a:endPar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 collaboration</a:t>
            </a:r>
            <a:endParaRPr lang="zh-CN" altLang="en-US"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0" name="箭头: 下弧形 29"/>
          <p:cNvSpPr/>
          <p:nvPr/>
        </p:nvSpPr>
        <p:spPr>
          <a:xfrm flipH="1">
            <a:off x="842819" y="4638900"/>
            <a:ext cx="2890621" cy="62903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圆角矩形 5"/>
          <p:cNvSpPr/>
          <p:nvPr/>
        </p:nvSpPr>
        <p:spPr>
          <a:xfrm>
            <a:off x="1100039" y="5361529"/>
            <a:ext cx="2148316" cy="630000"/>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Intelligent</a:t>
            </a:r>
            <a:endPar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Contactless input</a:t>
            </a:r>
            <a:endParaRPr lang="zh-CN" altLang="en-US"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34" name="组合 33"/>
          <p:cNvGrpSpPr/>
          <p:nvPr/>
        </p:nvGrpSpPr>
        <p:grpSpPr>
          <a:xfrm>
            <a:off x="4109208" y="4158940"/>
            <a:ext cx="1229068" cy="1421084"/>
            <a:chOff x="5392938" y="3624947"/>
            <a:chExt cx="1229068" cy="1421084"/>
          </a:xfrm>
        </p:grpSpPr>
        <p:sp>
          <p:nvSpPr>
            <p:cNvPr id="35" name="箭头: 环形 34"/>
            <p:cNvSpPr/>
            <p:nvPr/>
          </p:nvSpPr>
          <p:spPr>
            <a:xfrm flipV="1">
              <a:off x="5392938" y="3624947"/>
              <a:ext cx="1229068" cy="1343669"/>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箭头: 环形 36"/>
            <p:cNvSpPr/>
            <p:nvPr/>
          </p:nvSpPr>
          <p:spPr>
            <a:xfrm flipH="1">
              <a:off x="5392938" y="3702362"/>
              <a:ext cx="1229068" cy="1343669"/>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8" name="图片 37"/>
          <p:cNvPicPr>
            <a:picLocks noChangeAspect="1"/>
          </p:cNvPicPr>
          <p:nvPr/>
        </p:nvPicPr>
        <p:blipFill>
          <a:blip r:embed="rId7"/>
          <a:stretch>
            <a:fillRect/>
          </a:stretch>
        </p:blipFill>
        <p:spPr>
          <a:xfrm>
            <a:off x="128425" y="2042455"/>
            <a:ext cx="2890621" cy="2502854"/>
          </a:xfrm>
          <a:prstGeom prst="rect">
            <a:avLst/>
          </a:prstGeom>
          <a:ln>
            <a:noFill/>
          </a:ln>
          <a:effectLst>
            <a:outerShdw blurRad="190500" algn="tl" rotWithShape="0">
              <a:srgbClr val="000000">
                <a:alpha val="70000"/>
              </a:srgbClr>
            </a:outerShdw>
          </a:effectLst>
        </p:spPr>
      </p:pic>
      <p:sp>
        <p:nvSpPr>
          <p:cNvPr id="39" name="TextBox 151"/>
          <p:cNvSpPr txBox="1"/>
          <p:nvPr/>
        </p:nvSpPr>
        <p:spPr>
          <a:xfrm>
            <a:off x="0" y="1124744"/>
            <a:ext cx="9144000" cy="769441"/>
          </a:xfrm>
          <a:prstGeom prst="rect">
            <a:avLst/>
          </a:prstGeom>
          <a:solidFill>
            <a:schemeClr val="accent1">
              <a:lumMod val="40000"/>
              <a:lumOff val="60000"/>
            </a:schemeClr>
          </a:solidFill>
        </p:spPr>
        <p:txBody>
          <a:bodyPr wrap="square" rtlCol="0">
            <a:spAutoFit/>
          </a:bodyPr>
          <a:lstStyle/>
          <a:p>
            <a:pPr lvl="0"/>
            <a:r>
              <a:rPr lang="en-US" altLang="zh-CN" sz="2200" b="1" dirty="0">
                <a:solidFill>
                  <a:srgbClr val="00B0F0"/>
                </a:solidFill>
                <a:latin typeface="微软雅黑" panose="020B0503020204020204" pitchFamily="34" charset="-122"/>
                <a:ea typeface="微软雅黑" panose="020B0503020204020204" pitchFamily="34" charset="-122"/>
              </a:rPr>
              <a:t>Glove </a:t>
            </a:r>
            <a:r>
              <a:rPr lang="en-US" altLang="zh-CN" sz="2200" b="1" dirty="0">
                <a:solidFill>
                  <a:schemeClr val="bg1"/>
                </a:solidFill>
                <a:latin typeface="微软雅黑" panose="020B0503020204020204" pitchFamily="34" charset="-122"/>
                <a:ea typeface="微软雅黑" panose="020B0503020204020204" pitchFamily="34" charset="-122"/>
              </a:rPr>
              <a:t>are widely used in our daily work, which can be given intelligence to keep security, enable smart work.</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0" name="圆角矩形 5"/>
          <p:cNvSpPr/>
          <p:nvPr/>
        </p:nvSpPr>
        <p:spPr>
          <a:xfrm>
            <a:off x="3865506" y="5361530"/>
            <a:ext cx="1737059" cy="629037"/>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Barrier-free </a:t>
            </a:r>
            <a:endPar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Talk</a:t>
            </a:r>
            <a:endParaRPr lang="zh-CN" altLang="en-US"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系统搭建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0" y="945858"/>
            <a:ext cx="9144000" cy="4966283"/>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747"/>
            <a:ext cx="9144000" cy="5100506"/>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系统搭建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08520" y="1988840"/>
            <a:ext cx="9144000" cy="5322127"/>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系统搭建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75234"/>
            <a:ext cx="9144000" cy="530753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系统搭建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75234"/>
            <a:ext cx="9144000" cy="5307532"/>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系统搭建</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0" y="945858"/>
            <a:ext cx="9144000" cy="496628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传感器</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弯曲传感器</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图片 1"/>
          <p:cNvPicPr>
            <a:picLocks noChangeAspect="1"/>
          </p:cNvPicPr>
          <p:nvPr/>
        </p:nvPicPr>
        <p:blipFill>
          <a:blip r:embed="rId1"/>
          <a:stretch>
            <a:fillRect/>
          </a:stretch>
        </p:blipFill>
        <p:spPr>
          <a:xfrm rot="16200000">
            <a:off x="7358299" y="-77379"/>
            <a:ext cx="784928" cy="2469094"/>
          </a:xfrm>
          <a:prstGeom prst="rect">
            <a:avLst/>
          </a:prstGeom>
        </p:spPr>
      </p:pic>
      <p:sp>
        <p:nvSpPr>
          <p:cNvPr id="10" name="矩形 9"/>
          <p:cNvSpPr/>
          <p:nvPr/>
        </p:nvSpPr>
        <p:spPr>
          <a:xfrm>
            <a:off x="407931" y="980728"/>
            <a:ext cx="8072493" cy="1698927"/>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参数介绍</a:t>
            </a:r>
            <a:endParaRPr lang="en-US" altLang="zh-CN" b="1" dirty="0">
              <a:latin typeface="微软雅黑" panose="020B0503020204020204" pitchFamily="34" charset="-122"/>
              <a:ea typeface="微软雅黑" panose="020B0503020204020204" pitchFamily="34" charset="-122"/>
            </a:endParaRPr>
          </a:p>
          <a:p>
            <a:pPr marL="800100" lvl="1" indent="-342900">
              <a:spcBef>
                <a:spcPct val="20000"/>
              </a:spcBef>
              <a:buSzPct val="80000"/>
              <a:buFont typeface="Wingdings" panose="05000000000000000000" pitchFamily="2" charset="2"/>
              <a:buChar char="l"/>
              <a:defRPr/>
            </a:pPr>
            <a:r>
              <a:rPr lang="en-US" altLang="zh-CN" dirty="0">
                <a:latin typeface="微软雅黑" panose="020B0503020204020204" pitchFamily="34" charset="-122"/>
                <a:ea typeface="微软雅黑" panose="020B0503020204020204" pitchFamily="34" charset="-122"/>
              </a:rPr>
              <a:t>Temperature Range: -35~+80</a:t>
            </a:r>
            <a:r>
              <a:rPr lang="zh-CN" altLang="en-US" dirty="0">
                <a:latin typeface="微软雅黑" panose="020B0503020204020204" pitchFamily="34" charset="-122"/>
                <a:ea typeface="微软雅黑" panose="020B0503020204020204" pitchFamily="34" charset="-122"/>
              </a:rPr>
              <a:t>度；</a:t>
            </a:r>
            <a:endParaRPr lang="en-US" altLang="zh-CN" dirty="0">
              <a:latin typeface="微软雅黑" panose="020B0503020204020204" pitchFamily="34" charset="-122"/>
              <a:ea typeface="微软雅黑" panose="020B0503020204020204" pitchFamily="34" charset="-122"/>
            </a:endParaRPr>
          </a:p>
          <a:p>
            <a:pPr marL="800100" lvl="1" indent="-342900">
              <a:spcBef>
                <a:spcPct val="20000"/>
              </a:spcBef>
              <a:buSzPct val="8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电阻值公差： </a:t>
            </a:r>
            <a:r>
              <a:rPr lang="en-US" altLang="zh-CN" dirty="0">
                <a:latin typeface="微软雅黑" panose="020B0503020204020204" pitchFamily="34" charset="-122"/>
                <a:ea typeface="微软雅黑" panose="020B0503020204020204" pitchFamily="34" charset="-122"/>
              </a:rPr>
              <a:t>30%+-</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800100" lvl="1" indent="-342900">
              <a:spcBef>
                <a:spcPct val="20000"/>
              </a:spcBef>
              <a:buSzPct val="80000"/>
              <a:buFont typeface="Wingdings" panose="05000000000000000000" pitchFamily="2" charset="2"/>
              <a:buChar char="l"/>
              <a:defRPr/>
            </a:pPr>
            <a:r>
              <a:rPr lang="en-US" altLang="zh-CN" dirty="0">
                <a:latin typeface="微软雅黑" panose="020B0503020204020204" pitchFamily="34" charset="-122"/>
                <a:ea typeface="微软雅黑" panose="020B0503020204020204" pitchFamily="34" charset="-122"/>
              </a:rPr>
              <a:t> Power rating: 0.5w continuous; 1w peak;</a:t>
            </a:r>
            <a:endParaRPr lang="zh-CN" altLang="en-US" dirty="0">
              <a:latin typeface="微软雅黑" panose="020B0503020204020204" pitchFamily="34" charset="-122"/>
              <a:ea typeface="微软雅黑" panose="020B0503020204020204" pitchFamily="34" charset="-122"/>
            </a:endParaRPr>
          </a:p>
          <a:p>
            <a:pPr marL="342900" indent="-342900">
              <a:spcBef>
                <a:spcPct val="20000"/>
              </a:spcBef>
              <a:buSzPct val="80000"/>
              <a:defRPr/>
            </a:pPr>
            <a:endParaRPr lang="zh-CN" altLang="en-US" dirty="0"/>
          </a:p>
        </p:txBody>
      </p:sp>
      <p:pic>
        <p:nvPicPr>
          <p:cNvPr id="6" name="图片 5"/>
          <p:cNvPicPr>
            <a:picLocks noChangeAspect="1"/>
          </p:cNvPicPr>
          <p:nvPr/>
        </p:nvPicPr>
        <p:blipFill>
          <a:blip r:embed="rId2">
            <a:clrChange>
              <a:clrFrom>
                <a:srgbClr val="FFFFFF"/>
              </a:clrFrom>
              <a:clrTo>
                <a:srgbClr val="FFFFFF">
                  <a:alpha val="0"/>
                </a:srgbClr>
              </a:clrTo>
            </a:clrChange>
          </a:blip>
          <a:stretch>
            <a:fillRect/>
          </a:stretch>
        </p:blipFill>
        <p:spPr>
          <a:xfrm>
            <a:off x="0" y="2132856"/>
            <a:ext cx="6947827" cy="1676545"/>
          </a:xfrm>
          <a:prstGeom prst="rect">
            <a:avLst/>
          </a:prstGeom>
        </p:spPr>
      </p:pic>
      <p:pic>
        <p:nvPicPr>
          <p:cNvPr id="11" name="图片 10"/>
          <p:cNvPicPr>
            <a:picLocks noChangeAspect="1"/>
          </p:cNvPicPr>
          <p:nvPr/>
        </p:nvPicPr>
        <p:blipFill>
          <a:blip r:embed="rId3">
            <a:clrChange>
              <a:clrFrom>
                <a:srgbClr val="FFFFFF"/>
              </a:clrFrom>
              <a:clrTo>
                <a:srgbClr val="FFFFFF">
                  <a:alpha val="0"/>
                </a:srgbClr>
              </a:clrTo>
            </a:clrChange>
          </a:blip>
          <a:stretch>
            <a:fillRect/>
          </a:stretch>
        </p:blipFill>
        <p:spPr>
          <a:xfrm>
            <a:off x="0" y="3789040"/>
            <a:ext cx="7788315" cy="2093036"/>
          </a:xfrm>
          <a:prstGeom prst="rect">
            <a:avLst/>
          </a:prstGeom>
        </p:spPr>
      </p:pic>
      <p:pic>
        <p:nvPicPr>
          <p:cNvPr id="12" name="图片 11"/>
          <p:cNvPicPr>
            <a:picLocks noChangeAspect="1"/>
          </p:cNvPicPr>
          <p:nvPr/>
        </p:nvPicPr>
        <p:blipFill>
          <a:blip r:embed="rId4"/>
          <a:stretch>
            <a:fillRect/>
          </a:stretch>
        </p:blipFill>
        <p:spPr>
          <a:xfrm>
            <a:off x="0" y="5733256"/>
            <a:ext cx="8771380" cy="1124744"/>
          </a:xfrm>
          <a:prstGeom prst="rect">
            <a:avLst/>
          </a:prstGeom>
        </p:spPr>
      </p:pic>
      <p:sp>
        <p:nvSpPr>
          <p:cNvPr id="9" name="圆角矩形 17"/>
          <p:cNvSpPr/>
          <p:nvPr/>
        </p:nvSpPr>
        <p:spPr>
          <a:xfrm>
            <a:off x="7043188" y="1793528"/>
            <a:ext cx="1728192" cy="432048"/>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rgbClr val="FF0000"/>
                </a:solidFill>
                <a:latin typeface="Times New Roman" panose="02020603050405020304" pitchFamily="18" charset="0"/>
                <a:cs typeface="Times New Roman" panose="02020603050405020304" pitchFamily="18" charset="0"/>
              </a:rPr>
              <a:t>注意弯曲方式</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5" name="箭头: 右 4"/>
          <p:cNvSpPr/>
          <p:nvPr/>
        </p:nvSpPr>
        <p:spPr>
          <a:xfrm rot="15909967">
            <a:off x="7447945" y="1544362"/>
            <a:ext cx="360040" cy="2160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传感器</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蓝牙</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407931" y="980728"/>
            <a:ext cx="8072493" cy="1366528"/>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参数介绍</a:t>
            </a:r>
            <a:endParaRPr lang="en-US" altLang="zh-CN" b="1" dirty="0">
              <a:latin typeface="微软雅黑" panose="020B0503020204020204" pitchFamily="34" charset="-122"/>
              <a:ea typeface="微软雅黑" panose="020B0503020204020204" pitchFamily="34" charset="-122"/>
            </a:endParaRPr>
          </a:p>
          <a:p>
            <a:pPr marL="800100" lvl="1" indent="-342900">
              <a:spcBef>
                <a:spcPct val="20000"/>
              </a:spcBef>
              <a:buSzPct val="8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工作电压</a:t>
            </a:r>
            <a:r>
              <a:rPr lang="en-US" altLang="zh-CN" dirty="0">
                <a:latin typeface="微软雅黑" panose="020B0503020204020204" pitchFamily="34" charset="-122"/>
                <a:ea typeface="微软雅黑" panose="020B0503020204020204" pitchFamily="34" charset="-122"/>
              </a:rPr>
              <a:t>3.3V</a:t>
            </a:r>
            <a:endParaRPr lang="en-US" altLang="zh-CN" dirty="0">
              <a:latin typeface="微软雅黑" panose="020B0503020204020204" pitchFamily="34" charset="-122"/>
              <a:ea typeface="微软雅黑" panose="020B0503020204020204" pitchFamily="34" charset="-122"/>
            </a:endParaRPr>
          </a:p>
          <a:p>
            <a:pPr marL="800100" lvl="1" indent="-342900">
              <a:spcBef>
                <a:spcPct val="20000"/>
              </a:spcBef>
              <a:buSzPct val="8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刚开始没有连接，通过串口工具</a:t>
            </a:r>
            <a:endParaRPr lang="en-US" altLang="zh-CN" dirty="0">
              <a:latin typeface="微软雅黑" panose="020B0503020204020204" pitchFamily="34" charset="-122"/>
              <a:ea typeface="微软雅黑" panose="020B0503020204020204" pitchFamily="34" charset="-122"/>
            </a:endParaRPr>
          </a:p>
          <a:p>
            <a:pPr lvl="1">
              <a:spcBef>
                <a:spcPct val="20000"/>
              </a:spcBef>
              <a:buSzPct val="80000"/>
              <a:defRPr/>
            </a:pPr>
            <a:r>
              <a:rPr lang="zh-CN" altLang="en-US" dirty="0">
                <a:latin typeface="微软雅黑" panose="020B0503020204020204" pitchFamily="34" charset="-122"/>
                <a:ea typeface="微软雅黑" panose="020B0503020204020204" pitchFamily="34" charset="-122"/>
              </a:rPr>
              <a:t>进行</a:t>
            </a:r>
            <a:r>
              <a:rPr lang="en-US" altLang="zh-CN" dirty="0">
                <a:latin typeface="微软雅黑" panose="020B0503020204020204" pitchFamily="34" charset="-122"/>
                <a:ea typeface="微软雅黑" panose="020B0503020204020204" pitchFamily="34" charset="-122"/>
              </a:rPr>
              <a:t>AT</a:t>
            </a:r>
            <a:r>
              <a:rPr lang="zh-CN" altLang="en-US" dirty="0">
                <a:latin typeface="微软雅黑" panose="020B0503020204020204" pitchFamily="34" charset="-122"/>
                <a:ea typeface="微软雅黑" panose="020B0503020204020204" pitchFamily="34" charset="-122"/>
              </a:rPr>
              <a:t>命令操作。</a:t>
            </a:r>
            <a:endParaRPr lang="en-US" altLang="zh-CN" dirty="0">
              <a:latin typeface="微软雅黑" panose="020B0503020204020204" pitchFamily="34" charset="-122"/>
              <a:ea typeface="微软雅黑" panose="020B0503020204020204" pitchFamily="34" charset="-122"/>
            </a:endParaRPr>
          </a:p>
        </p:txBody>
      </p:sp>
      <p:pic>
        <p:nvPicPr>
          <p:cNvPr id="7" name="图片 6"/>
          <p:cNvPicPr>
            <a:picLocks noChangeAspect="1"/>
          </p:cNvPicPr>
          <p:nvPr/>
        </p:nvPicPr>
        <p:blipFill>
          <a:blip r:embed="rId1"/>
          <a:stretch>
            <a:fillRect/>
          </a:stretch>
        </p:blipFill>
        <p:spPr>
          <a:xfrm>
            <a:off x="179512" y="2708920"/>
            <a:ext cx="5959356" cy="2004234"/>
          </a:xfrm>
          <a:prstGeom prst="rect">
            <a:avLst/>
          </a:prstGeom>
        </p:spPr>
      </p:pic>
      <p:pic>
        <p:nvPicPr>
          <p:cNvPr id="8" name="图片 7"/>
          <p:cNvPicPr>
            <a:picLocks noChangeAspect="1"/>
          </p:cNvPicPr>
          <p:nvPr/>
        </p:nvPicPr>
        <p:blipFill>
          <a:blip r:embed="rId2"/>
          <a:stretch>
            <a:fillRect/>
          </a:stretch>
        </p:blipFill>
        <p:spPr>
          <a:xfrm>
            <a:off x="1619672" y="5074818"/>
            <a:ext cx="6675698" cy="1623201"/>
          </a:xfrm>
          <a:prstGeom prst="rect">
            <a:avLst/>
          </a:prstGeom>
        </p:spPr>
      </p:pic>
      <p:pic>
        <p:nvPicPr>
          <p:cNvPr id="9" name="图片 8"/>
          <p:cNvPicPr>
            <a:picLocks noChangeAspect="1"/>
          </p:cNvPicPr>
          <p:nvPr/>
        </p:nvPicPr>
        <p:blipFill>
          <a:blip r:embed="rId3"/>
          <a:stretch>
            <a:fillRect/>
          </a:stretch>
        </p:blipFill>
        <p:spPr>
          <a:xfrm>
            <a:off x="4788024" y="1124744"/>
            <a:ext cx="4191363" cy="4092295"/>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0</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调研相关工作汇总</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a:off x="407931" y="980728"/>
            <a:ext cx="8072493" cy="701731"/>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基于计算机视觉</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形状图片分类问题</a:t>
            </a:r>
            <a:endParaRPr lang="en-US" altLang="zh-CN" b="1" dirty="0">
              <a:latin typeface="微软雅黑" panose="020B0503020204020204" pitchFamily="34" charset="-122"/>
              <a:ea typeface="微软雅黑" panose="020B0503020204020204" pitchFamily="34" charset="-122"/>
            </a:endParaRPr>
          </a:p>
          <a:p>
            <a:pPr marL="342900" indent="-342900">
              <a:spcBef>
                <a:spcPct val="20000"/>
              </a:spcBef>
              <a:buSzPct val="80000"/>
              <a:buFont typeface="Wingdings" panose="05000000000000000000" pitchFamily="2" charset="2"/>
              <a:buChar char="l"/>
              <a:defRPr/>
            </a:pPr>
            <a:endParaRPr lang="en-US" altLang="zh-CN" b="1" dirty="0">
              <a:latin typeface="微软雅黑" panose="020B0503020204020204" pitchFamily="34" charset="-122"/>
              <a:ea typeface="微软雅黑" panose="020B0503020204020204" pitchFamily="34" charset="-122"/>
            </a:endParaRPr>
          </a:p>
        </p:txBody>
      </p:sp>
      <p:grpSp>
        <p:nvGrpSpPr>
          <p:cNvPr id="17" name="组合 16"/>
          <p:cNvGrpSpPr/>
          <p:nvPr/>
        </p:nvGrpSpPr>
        <p:grpSpPr>
          <a:xfrm>
            <a:off x="611560" y="1460971"/>
            <a:ext cx="3528392" cy="2515568"/>
            <a:chOff x="395536" y="1700808"/>
            <a:chExt cx="3528392" cy="2515568"/>
          </a:xfrm>
          <a:effectLst>
            <a:outerShdw blurRad="50800" dist="38100" dir="2700000" algn="tl" rotWithShape="0">
              <a:prstClr val="black">
                <a:alpha val="40000"/>
              </a:prstClr>
            </a:outerShdw>
          </a:effectLst>
        </p:grpSpPr>
        <p:pic>
          <p:nvPicPr>
            <p:cNvPr id="13" name="图片 12"/>
            <p:cNvPicPr>
              <a:picLocks noChangeAspect="1"/>
            </p:cNvPicPr>
            <p:nvPr/>
          </p:nvPicPr>
          <p:blipFill>
            <a:blip r:embed="rId1"/>
            <a:stretch>
              <a:fillRect/>
            </a:stretch>
          </p:blipFill>
          <p:spPr>
            <a:xfrm>
              <a:off x="395536" y="2276872"/>
              <a:ext cx="3419872" cy="1939504"/>
            </a:xfrm>
            <a:prstGeom prst="rect">
              <a:avLst/>
            </a:prstGeom>
          </p:spPr>
        </p:pic>
        <p:sp>
          <p:nvSpPr>
            <p:cNvPr id="15" name="圆角矩形 14"/>
            <p:cNvSpPr/>
            <p:nvPr/>
          </p:nvSpPr>
          <p:spPr>
            <a:xfrm>
              <a:off x="467544" y="1700808"/>
              <a:ext cx="3456384" cy="432048"/>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Alexa-sign-language-translator</a:t>
              </a:r>
              <a:endParaRPr lang="zh-CN" altLang="en-US" b="1" dirty="0">
                <a:solidFill>
                  <a:schemeClr val="tx1"/>
                </a:solidFill>
                <a:latin typeface="Times New Roman" panose="02020603050405020304" pitchFamily="18" charset="0"/>
                <a:cs typeface="Times New Roman" panose="02020603050405020304" pitchFamily="18" charset="0"/>
              </a:endParaRPr>
            </a:p>
          </p:txBody>
        </p:sp>
      </p:grpSp>
      <p:grpSp>
        <p:nvGrpSpPr>
          <p:cNvPr id="19" name="组合 18"/>
          <p:cNvGrpSpPr/>
          <p:nvPr/>
        </p:nvGrpSpPr>
        <p:grpSpPr>
          <a:xfrm>
            <a:off x="4934427" y="1412776"/>
            <a:ext cx="3814037" cy="2611958"/>
            <a:chOff x="4739600" y="1844824"/>
            <a:chExt cx="3814037" cy="2611958"/>
          </a:xfrm>
        </p:grpSpPr>
        <p:pic>
          <p:nvPicPr>
            <p:cNvPr id="16" name="图片 15"/>
            <p:cNvPicPr>
              <a:picLocks noChangeAspect="1"/>
            </p:cNvPicPr>
            <p:nvPr/>
          </p:nvPicPr>
          <p:blipFill>
            <a:blip r:embed="rId2"/>
            <a:stretch>
              <a:fillRect/>
            </a:stretch>
          </p:blipFill>
          <p:spPr>
            <a:xfrm>
              <a:off x="4739600" y="2401217"/>
              <a:ext cx="3814037" cy="2055565"/>
            </a:xfrm>
            <a:prstGeom prst="rect">
              <a:avLst/>
            </a:prstGeom>
            <a:effectLst>
              <a:outerShdw blurRad="50800" dist="38100" dir="2700000" algn="tl" rotWithShape="0">
                <a:prstClr val="black">
                  <a:alpha val="40000"/>
                </a:prstClr>
              </a:outerShdw>
            </a:effectLst>
          </p:spPr>
        </p:pic>
        <p:sp>
          <p:nvSpPr>
            <p:cNvPr id="18" name="圆角矩形 17"/>
            <p:cNvSpPr/>
            <p:nvPr/>
          </p:nvSpPr>
          <p:spPr>
            <a:xfrm>
              <a:off x="5004048" y="1844824"/>
              <a:ext cx="3456384" cy="432048"/>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Hand Gesture Recognition</a:t>
              </a:r>
              <a:endParaRPr lang="zh-CN" altLang="en-US" b="1" dirty="0">
                <a:solidFill>
                  <a:schemeClr val="tx1"/>
                </a:solidFill>
                <a:latin typeface="Times New Roman" panose="02020603050405020304" pitchFamily="18" charset="0"/>
                <a:cs typeface="Times New Roman" panose="02020603050405020304" pitchFamily="18" charset="0"/>
              </a:endParaRPr>
            </a:p>
          </p:txBody>
        </p:sp>
      </p:grpSp>
      <p:pic>
        <p:nvPicPr>
          <p:cNvPr id="20" name="图片 19"/>
          <p:cNvPicPr>
            <a:picLocks noChangeAspect="1"/>
          </p:cNvPicPr>
          <p:nvPr/>
        </p:nvPicPr>
        <p:blipFill>
          <a:blip r:embed="rId3"/>
          <a:stretch>
            <a:fillRect/>
          </a:stretch>
        </p:blipFill>
        <p:spPr>
          <a:xfrm>
            <a:off x="2267744" y="4293096"/>
            <a:ext cx="2088232" cy="2327140"/>
          </a:xfrm>
          <a:prstGeom prst="rect">
            <a:avLst/>
          </a:prstGeom>
          <a:effectLst>
            <a:outerShdw blurRad="50800" dist="38100" dir="2700000" algn="tl" rotWithShape="0">
              <a:prstClr val="black">
                <a:alpha val="40000"/>
              </a:prstClr>
            </a:outerShdw>
          </a:effectLst>
        </p:spPr>
      </p:pic>
      <p:sp>
        <p:nvSpPr>
          <p:cNvPr id="21" name="圆角矩形 20"/>
          <p:cNvSpPr/>
          <p:nvPr/>
        </p:nvSpPr>
        <p:spPr>
          <a:xfrm>
            <a:off x="0" y="4725144"/>
            <a:ext cx="2153816" cy="720080"/>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Android </a:t>
            </a:r>
            <a:r>
              <a:rPr lang="zh-CN" altLang="en-US" b="1" dirty="0">
                <a:solidFill>
                  <a:schemeClr val="tx1"/>
                </a:solidFill>
                <a:latin typeface="Times New Roman" panose="02020603050405020304" pitchFamily="18" charset="0"/>
                <a:cs typeface="Times New Roman" panose="02020603050405020304" pitchFamily="18" charset="0"/>
              </a:rPr>
              <a:t>基于</a:t>
            </a:r>
            <a:r>
              <a:rPr lang="en-US" altLang="zh-CN" b="1" dirty="0" err="1">
                <a:solidFill>
                  <a:schemeClr val="tx1"/>
                </a:solidFill>
                <a:latin typeface="Times New Roman" panose="02020603050405020304" pitchFamily="18" charset="0"/>
                <a:cs typeface="Times New Roman" panose="02020603050405020304" pitchFamily="18" charset="0"/>
              </a:rPr>
              <a:t>Mediapipe</a:t>
            </a:r>
            <a:r>
              <a:rPr lang="en-US" altLang="zh-CN" b="1" dirty="0">
                <a:solidFill>
                  <a:schemeClr val="tx1"/>
                </a:solidFill>
                <a:latin typeface="Times New Roman" panose="02020603050405020304" pitchFamily="18" charset="0"/>
                <a:cs typeface="Times New Roman" panose="02020603050405020304" pitchFamily="18" charset="0"/>
              </a:rPr>
              <a:t> Demo</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22" name="图片 21"/>
          <p:cNvPicPr>
            <a:picLocks noChangeAspect="1"/>
          </p:cNvPicPr>
          <p:nvPr/>
        </p:nvPicPr>
        <p:blipFill>
          <a:blip r:embed="rId4"/>
          <a:stretch>
            <a:fillRect/>
          </a:stretch>
        </p:blipFill>
        <p:spPr>
          <a:xfrm>
            <a:off x="4716016" y="4941168"/>
            <a:ext cx="4190165" cy="1476163"/>
          </a:xfrm>
          <a:prstGeom prst="rect">
            <a:avLst/>
          </a:prstGeom>
          <a:effectLst>
            <a:outerShdw blurRad="50800" dist="38100" dir="2700000" algn="tl" rotWithShape="0">
              <a:prstClr val="black">
                <a:alpha val="40000"/>
              </a:prstClr>
            </a:outerShdw>
          </a:effectLst>
        </p:spPr>
      </p:pic>
      <p:sp>
        <p:nvSpPr>
          <p:cNvPr id="23" name="圆角矩形 22"/>
          <p:cNvSpPr/>
          <p:nvPr/>
        </p:nvSpPr>
        <p:spPr>
          <a:xfrm>
            <a:off x="5004048" y="4365104"/>
            <a:ext cx="3456384" cy="432048"/>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Hand Object Hope</a:t>
            </a:r>
            <a:endParaRPr lang="zh-CN" altLang="en-US"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07931" y="980728"/>
            <a:ext cx="8072493" cy="701731"/>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t>已完成</a:t>
            </a:r>
            <a:endParaRPr lang="zh-CN" altLang="en-US" dirty="0"/>
          </a:p>
          <a:p>
            <a:pPr marL="342900" indent="-342900">
              <a:spcBef>
                <a:spcPct val="20000"/>
              </a:spcBef>
              <a:buSzPct val="80000"/>
              <a:defRPr/>
            </a:pPr>
            <a:endParaRPr lang="zh-CN" altLang="en-US" dirty="0"/>
          </a:p>
        </p:txBody>
      </p:sp>
      <p:pic>
        <p:nvPicPr>
          <p:cNvPr id="7" name="图片 6"/>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5940152" y="692696"/>
            <a:ext cx="2978918" cy="3062449"/>
          </a:xfrm>
          <a:prstGeom prst="rect">
            <a:avLst/>
          </a:prstGeom>
        </p:spPr>
      </p:pic>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09360" y="1605970"/>
            <a:ext cx="2392042" cy="5112568"/>
          </a:xfrm>
          <a:prstGeom prst="rect">
            <a:avLst/>
          </a:prstGeom>
        </p:spPr>
      </p:pic>
      <p:pic>
        <p:nvPicPr>
          <p:cNvPr id="11" name="图片 1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9792" y="3871165"/>
            <a:ext cx="5031396" cy="2857490"/>
          </a:xfrm>
          <a:prstGeom prst="rect">
            <a:avLst/>
          </a:prstGeom>
        </p:spPr>
      </p:pic>
      <p:pic>
        <p:nvPicPr>
          <p:cNvPr id="2" name="图片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55776" y="137283"/>
            <a:ext cx="3616174" cy="3651757"/>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07931" y="980728"/>
            <a:ext cx="8072493" cy="701731"/>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t>已完成</a:t>
            </a:r>
            <a:endParaRPr lang="zh-CN" altLang="en-US" dirty="0"/>
          </a:p>
          <a:p>
            <a:pPr marL="342900" indent="-342900">
              <a:spcBef>
                <a:spcPct val="20000"/>
              </a:spcBef>
              <a:buSzPct val="80000"/>
              <a:defRPr/>
            </a:pPr>
            <a:endParaRPr lang="zh-CN" altLang="en-US" dirty="0"/>
          </a:p>
        </p:txBody>
      </p:sp>
      <p:pic>
        <p:nvPicPr>
          <p:cNvPr id="6" name="图片 5"/>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647564" y="1556792"/>
            <a:ext cx="7848872" cy="4293096"/>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1471102" y="3008084"/>
            <a:ext cx="5934332" cy="1056592"/>
            <a:chOff x="2325748" y="2866062"/>
            <a:chExt cx="5934332" cy="1031093"/>
          </a:xfrm>
        </p:grpSpPr>
        <p:sp>
          <p:nvSpPr>
            <p:cNvPr id="11" name="圆角矩形 57"/>
            <p:cNvSpPr/>
            <p:nvPr/>
          </p:nvSpPr>
          <p:spPr>
            <a:xfrm flipV="1">
              <a:off x="2325748" y="2866062"/>
              <a:ext cx="5934332" cy="1031093"/>
            </a:xfrm>
            <a:prstGeom prst="roundRect">
              <a:avLst/>
            </a:prstGeom>
            <a:solidFill>
              <a:schemeClr val="accent5">
                <a:lumMod val="40000"/>
                <a:lumOff val="60000"/>
              </a:schemeClr>
            </a:solidFill>
            <a:ln w="38100">
              <a:solidFill>
                <a:schemeClr val="tx1">
                  <a:alpha val="4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47816" y="2913247"/>
              <a:ext cx="4858466" cy="756068"/>
              <a:chOff x="2551576" y="3004687"/>
              <a:chExt cx="4858466" cy="756068"/>
            </a:xfrm>
          </p:grpSpPr>
          <p:sp>
            <p:nvSpPr>
              <p:cNvPr id="13" name="文本框 12"/>
              <p:cNvSpPr txBox="1"/>
              <p:nvPr/>
            </p:nvSpPr>
            <p:spPr>
              <a:xfrm>
                <a:off x="2551576" y="3391422"/>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zh-CN" altLang="en-US" dirty="0"/>
                  <a:t>蓝牙通信</a:t>
                </a:r>
                <a:endParaRPr lang="zh-CN" altLang="en-US" dirty="0"/>
              </a:p>
            </p:txBody>
          </p:sp>
          <p:sp>
            <p:nvSpPr>
              <p:cNvPr id="14" name="文本框 13"/>
              <p:cNvSpPr txBox="1"/>
              <p:nvPr/>
            </p:nvSpPr>
            <p:spPr>
              <a:xfrm>
                <a:off x="5464472" y="3391423"/>
                <a:ext cx="194557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en-US" altLang="zh-CN"/>
                  <a:t>USB</a:t>
                </a:r>
                <a:r>
                  <a:rPr lang="en-US" altLang="zh-CN" dirty="0"/>
                  <a:t>-TTL</a:t>
                </a:r>
                <a:endParaRPr lang="zh-CN" altLang="en-US" dirty="0"/>
              </a:p>
            </p:txBody>
          </p:sp>
          <p:sp>
            <p:nvSpPr>
              <p:cNvPr id="15" name="文本框 14"/>
              <p:cNvSpPr txBox="1"/>
              <p:nvPr/>
            </p:nvSpPr>
            <p:spPr>
              <a:xfrm>
                <a:off x="3603983" y="3004687"/>
                <a:ext cx="2093851" cy="369332"/>
              </a:xfrm>
              <a:prstGeom prst="rect">
                <a:avLst/>
              </a:prstGeom>
              <a:noFill/>
            </p:spPr>
            <p:txBody>
              <a:bodyPr wrap="square" rtlCol="0">
                <a:spAutoFit/>
              </a:bodyPr>
              <a:lstStyle/>
              <a:p>
                <a:pPr algn="ctr"/>
                <a:r>
                  <a:rPr lang="zh-CN" altLang="en-US" b="1" dirty="0">
                    <a:latin typeface="+mn-ea"/>
                  </a:rPr>
                  <a:t>通信层</a:t>
                </a:r>
                <a:endParaRPr lang="zh-CN" altLang="en-US" b="1" dirty="0">
                  <a:latin typeface="+mn-ea"/>
                </a:endParaRPr>
              </a:p>
            </p:txBody>
          </p:sp>
        </p:grpSp>
      </p:grpSp>
      <p:grpSp>
        <p:nvGrpSpPr>
          <p:cNvPr id="16" name="组合 15"/>
          <p:cNvGrpSpPr/>
          <p:nvPr/>
        </p:nvGrpSpPr>
        <p:grpSpPr>
          <a:xfrm>
            <a:off x="1471102" y="4546793"/>
            <a:ext cx="5934332" cy="1277444"/>
            <a:chOff x="2325748" y="4185450"/>
            <a:chExt cx="5934332" cy="1330856"/>
          </a:xfrm>
        </p:grpSpPr>
        <p:sp>
          <p:nvSpPr>
            <p:cNvPr id="17" name="圆角矩形 52"/>
            <p:cNvSpPr/>
            <p:nvPr/>
          </p:nvSpPr>
          <p:spPr>
            <a:xfrm flipV="1">
              <a:off x="2325748" y="4185450"/>
              <a:ext cx="5934332" cy="1330856"/>
            </a:xfrm>
            <a:prstGeom prst="roundRect">
              <a:avLst/>
            </a:prstGeom>
            <a:solidFill>
              <a:schemeClr val="accent2">
                <a:lumMod val="40000"/>
                <a:lumOff val="60000"/>
              </a:schemeClr>
            </a:solidFill>
            <a:ln w="38100">
              <a:solidFill>
                <a:schemeClr val="tx1">
                  <a:alpha val="4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768305" y="4321232"/>
              <a:ext cx="5004128" cy="896967"/>
              <a:chOff x="2768305" y="4321232"/>
              <a:chExt cx="5004128" cy="896967"/>
            </a:xfrm>
          </p:grpSpPr>
          <p:sp>
            <p:nvSpPr>
              <p:cNvPr id="19" name="文本框 18"/>
              <p:cNvSpPr txBox="1"/>
              <p:nvPr/>
            </p:nvSpPr>
            <p:spPr>
              <a:xfrm>
                <a:off x="2768305" y="4833425"/>
                <a:ext cx="1877872" cy="369331"/>
              </a:xfrm>
              <a:prstGeom prst="rect">
                <a:avLst/>
              </a:prstGeom>
              <a:solidFill>
                <a:schemeClr val="accent6">
                  <a:lumMod val="40000"/>
                  <a:lumOff val="60000"/>
                </a:schemeClr>
              </a:solidFill>
              <a:ln w="41275">
                <a:solidFill>
                  <a:schemeClr val="tx1">
                    <a:alpha val="49000"/>
                  </a:schemeClr>
                </a:solidFill>
                <a:prstDash val="dash"/>
              </a:ln>
            </p:spPr>
            <p:txBody>
              <a:bodyPr wrap="square" rtlCol="0">
                <a:spAutoFit/>
              </a:bodyPr>
              <a:lstStyle/>
              <a:p>
                <a:pPr algn="ctr"/>
                <a:r>
                  <a:rPr lang="en-US" altLang="zh-CN" b="1">
                    <a:latin typeface="+mn-ea"/>
                  </a:rPr>
                  <a:t>Flex </a:t>
                </a:r>
                <a:r>
                  <a:rPr lang="zh-CN" altLang="en-US" b="1">
                    <a:latin typeface="+mn-ea"/>
                  </a:rPr>
                  <a:t>传感器</a:t>
                </a:r>
                <a:endParaRPr lang="zh-CN" altLang="en-US" b="1" dirty="0">
                  <a:latin typeface="+mn-ea"/>
                </a:endParaRPr>
              </a:p>
            </p:txBody>
          </p:sp>
          <p:sp>
            <p:nvSpPr>
              <p:cNvPr id="20" name="文本框 19"/>
              <p:cNvSpPr txBox="1"/>
              <p:nvPr/>
            </p:nvSpPr>
            <p:spPr>
              <a:xfrm>
                <a:off x="5894561" y="4833425"/>
                <a:ext cx="1877872" cy="369332"/>
              </a:xfrm>
              <a:prstGeom prst="rect">
                <a:avLst/>
              </a:prstGeom>
              <a:solidFill>
                <a:schemeClr val="accent6">
                  <a:lumMod val="40000"/>
                  <a:lumOff val="6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en-US" altLang="zh-CN" dirty="0" err="1"/>
                  <a:t>Uhand</a:t>
                </a:r>
                <a:r>
                  <a:rPr lang="zh-CN" altLang="en-US" dirty="0"/>
                  <a:t>机械手</a:t>
                </a:r>
                <a:endParaRPr lang="zh-CN" altLang="en-US" dirty="0"/>
              </a:p>
            </p:txBody>
          </p:sp>
          <p:sp>
            <p:nvSpPr>
              <p:cNvPr id="21" name="文本框 20"/>
              <p:cNvSpPr txBox="1"/>
              <p:nvPr/>
            </p:nvSpPr>
            <p:spPr>
              <a:xfrm>
                <a:off x="4343792" y="4321232"/>
                <a:ext cx="1573882" cy="369332"/>
              </a:xfrm>
              <a:prstGeom prst="rect">
                <a:avLst/>
              </a:prstGeom>
              <a:noFill/>
            </p:spPr>
            <p:txBody>
              <a:bodyPr wrap="square" rtlCol="0">
                <a:spAutoFit/>
              </a:bodyPr>
              <a:lstStyle/>
              <a:p>
                <a:pPr algn="ctr"/>
                <a:r>
                  <a:rPr lang="zh-CN" altLang="en-US" b="1" dirty="0">
                    <a:latin typeface="+mn-ea"/>
                  </a:rPr>
                  <a:t>感知执行层</a:t>
                </a:r>
                <a:endParaRPr lang="zh-CN" altLang="en-US" b="1" dirty="0">
                  <a:latin typeface="+mn-ea"/>
                </a:endParaRPr>
              </a:p>
            </p:txBody>
          </p:sp>
        </p:grpSp>
      </p:grpSp>
      <p:sp>
        <p:nvSpPr>
          <p:cNvPr id="22" name="上箭头 50"/>
          <p:cNvSpPr/>
          <p:nvPr/>
        </p:nvSpPr>
        <p:spPr>
          <a:xfrm>
            <a:off x="4019324" y="4161875"/>
            <a:ext cx="513526" cy="281940"/>
          </a:xfrm>
          <a:prstGeom prst="upArrow">
            <a:avLst/>
          </a:prstGeom>
          <a:solidFill>
            <a:srgbClr val="828282"/>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28282"/>
              </a:solidFill>
            </a:endParaRPr>
          </a:p>
        </p:txBody>
      </p:sp>
      <p:sp>
        <p:nvSpPr>
          <p:cNvPr id="23" name="上箭头 51"/>
          <p:cNvSpPr/>
          <p:nvPr/>
        </p:nvSpPr>
        <p:spPr>
          <a:xfrm>
            <a:off x="4019324" y="2575610"/>
            <a:ext cx="513526" cy="281940"/>
          </a:xfrm>
          <a:prstGeom prst="upArrow">
            <a:avLst/>
          </a:prstGeom>
          <a:solidFill>
            <a:srgbClr val="828282"/>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28282"/>
              </a:solidFill>
            </a:endParaRPr>
          </a:p>
        </p:txBody>
      </p:sp>
      <p:grpSp>
        <p:nvGrpSpPr>
          <p:cNvPr id="24" name="组合 23"/>
          <p:cNvGrpSpPr/>
          <p:nvPr/>
        </p:nvGrpSpPr>
        <p:grpSpPr>
          <a:xfrm>
            <a:off x="1475656" y="836712"/>
            <a:ext cx="5934332" cy="1537527"/>
            <a:chOff x="4516378" y="1104181"/>
            <a:chExt cx="5934332" cy="1537527"/>
          </a:xfrm>
        </p:grpSpPr>
        <p:grpSp>
          <p:nvGrpSpPr>
            <p:cNvPr id="25" name="组合 24"/>
            <p:cNvGrpSpPr/>
            <p:nvPr/>
          </p:nvGrpSpPr>
          <p:grpSpPr>
            <a:xfrm>
              <a:off x="4516378" y="1104181"/>
              <a:ext cx="5934332" cy="1537527"/>
              <a:chOff x="2325748" y="198120"/>
              <a:chExt cx="5934332" cy="1537527"/>
            </a:xfrm>
          </p:grpSpPr>
          <p:sp>
            <p:nvSpPr>
              <p:cNvPr id="28" name="圆角矩形 64"/>
              <p:cNvSpPr/>
              <p:nvPr/>
            </p:nvSpPr>
            <p:spPr>
              <a:xfrm flipV="1">
                <a:off x="2325748" y="198120"/>
                <a:ext cx="5934332" cy="1537527"/>
              </a:xfrm>
              <a:prstGeom prst="roundRect">
                <a:avLst/>
              </a:prstGeom>
              <a:solidFill>
                <a:srgbClr val="ECCB78"/>
              </a:solidFill>
              <a:ln w="38100">
                <a:solidFill>
                  <a:srgbClr val="695116">
                    <a:alpha val="48627"/>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713958" y="419720"/>
                <a:ext cx="5131551" cy="1012252"/>
                <a:chOff x="2713958" y="419720"/>
                <a:chExt cx="5131551" cy="1012252"/>
              </a:xfrm>
            </p:grpSpPr>
            <p:sp>
              <p:nvSpPr>
                <p:cNvPr id="30" name="文本框 29"/>
                <p:cNvSpPr txBox="1"/>
                <p:nvPr/>
              </p:nvSpPr>
              <p:spPr>
                <a:xfrm>
                  <a:off x="2713958" y="1062640"/>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zh-CN" altLang="en-US" dirty="0"/>
                    <a:t>数据集构建</a:t>
                  </a:r>
                  <a:endParaRPr lang="zh-CN" altLang="en-US" dirty="0"/>
                </a:p>
              </p:txBody>
            </p:sp>
            <p:sp>
              <p:nvSpPr>
                <p:cNvPr id="31" name="文本框 30"/>
                <p:cNvSpPr txBox="1"/>
                <p:nvPr/>
              </p:nvSpPr>
              <p:spPr>
                <a:xfrm>
                  <a:off x="4232808" y="419720"/>
                  <a:ext cx="2093851" cy="369332"/>
                </a:xfrm>
                <a:prstGeom prst="rect">
                  <a:avLst/>
                </a:prstGeom>
                <a:noFill/>
              </p:spPr>
              <p:txBody>
                <a:bodyPr wrap="square" rtlCol="0">
                  <a:spAutoFit/>
                </a:bodyPr>
                <a:lstStyle/>
                <a:p>
                  <a:pPr algn="ctr"/>
                  <a:r>
                    <a:rPr lang="zh-CN" altLang="en-US" b="1" dirty="0">
                      <a:latin typeface="+mn-ea"/>
                    </a:rPr>
                    <a:t>服务层</a:t>
                  </a:r>
                  <a:endParaRPr lang="zh-CN" altLang="en-US" b="1" dirty="0">
                    <a:latin typeface="+mn-ea"/>
                  </a:endParaRPr>
                </a:p>
              </p:txBody>
            </p:sp>
            <p:sp>
              <p:nvSpPr>
                <p:cNvPr id="32" name="文本框 31"/>
                <p:cNvSpPr txBox="1"/>
                <p:nvPr/>
              </p:nvSpPr>
              <p:spPr>
                <a:xfrm>
                  <a:off x="4520308" y="1061587"/>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zh-CN" altLang="en-US" dirty="0"/>
                    <a:t>模型推理</a:t>
                  </a:r>
                  <a:endParaRPr lang="zh-CN" altLang="en-US" dirty="0"/>
                </a:p>
              </p:txBody>
            </p:sp>
            <p:sp>
              <p:nvSpPr>
                <p:cNvPr id="33" name="文本框 32"/>
                <p:cNvSpPr txBox="1"/>
                <p:nvPr/>
              </p:nvSpPr>
              <p:spPr>
                <a:xfrm>
                  <a:off x="6326659" y="1061587"/>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zh-CN" altLang="en-US" dirty="0"/>
                    <a:t>特征提取</a:t>
                  </a:r>
                  <a:endParaRPr lang="zh-CN" altLang="en-US" dirty="0"/>
                </a:p>
              </p:txBody>
            </p:sp>
          </p:grpSp>
        </p:grpSp>
        <p:sp>
          <p:nvSpPr>
            <p:cNvPr id="26" name="文本框 25"/>
            <p:cNvSpPr txBox="1"/>
            <p:nvPr/>
          </p:nvSpPr>
          <p:spPr>
            <a:xfrm>
              <a:off x="8517289" y="1296568"/>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zh-CN" altLang="en-US" dirty="0"/>
                <a:t>数据校正</a:t>
              </a:r>
              <a:endParaRPr lang="zh-CN" altLang="en-US" dirty="0"/>
            </a:p>
          </p:txBody>
        </p:sp>
        <p:sp>
          <p:nvSpPr>
            <p:cNvPr id="27" name="文本框 26"/>
            <p:cNvSpPr txBox="1"/>
            <p:nvPr/>
          </p:nvSpPr>
          <p:spPr>
            <a:xfrm>
              <a:off x="4904588" y="1296568"/>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p>
              <a:pPr algn="ctr"/>
              <a:r>
                <a:rPr lang="zh-CN" altLang="en-US" b="1" dirty="0">
                  <a:latin typeface="+mn-ea"/>
                </a:rPr>
                <a:t>人机协同</a:t>
              </a:r>
              <a:endParaRPr lang="zh-CN" altLang="en-US" b="1" dirty="0">
                <a:latin typeface="+mn-ea"/>
              </a:endParaRPr>
            </a:p>
          </p:txBody>
        </p:sp>
      </p:grpSp>
      <p:grpSp>
        <p:nvGrpSpPr>
          <p:cNvPr id="35" name="组合 34"/>
          <p:cNvGrpSpPr/>
          <p:nvPr/>
        </p:nvGrpSpPr>
        <p:grpSpPr>
          <a:xfrm>
            <a:off x="7553283" y="2830567"/>
            <a:ext cx="5934332" cy="1390522"/>
            <a:chOff x="2325748" y="2540191"/>
            <a:chExt cx="5934332" cy="1356964"/>
          </a:xfrm>
          <a:effectLst>
            <a:outerShdw blurRad="63500" sx="102000" sy="102000" algn="ctr" rotWithShape="0">
              <a:prstClr val="black">
                <a:alpha val="40000"/>
              </a:prstClr>
            </a:outerShdw>
          </a:effectLst>
        </p:grpSpPr>
        <p:sp>
          <p:nvSpPr>
            <p:cNvPr id="36" name="圆角矩形 57"/>
            <p:cNvSpPr/>
            <p:nvPr/>
          </p:nvSpPr>
          <p:spPr>
            <a:xfrm flipV="1">
              <a:off x="2325748" y="2540191"/>
              <a:ext cx="5934332" cy="1356964"/>
            </a:xfrm>
            <a:prstGeom prst="roundRect">
              <a:avLst/>
            </a:prstGeom>
            <a:solidFill>
              <a:schemeClr val="accent5">
                <a:lumMod val="40000"/>
                <a:lumOff val="60000"/>
              </a:schemeClr>
            </a:solidFill>
            <a:ln w="38100">
              <a:solidFill>
                <a:schemeClr val="tx1">
                  <a:alpha val="49000"/>
                </a:schemeClr>
              </a:solidFill>
              <a:prstDash val="sysDash"/>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2947816" y="3299982"/>
              <a:ext cx="4858466" cy="369332"/>
              <a:chOff x="2551576" y="3391422"/>
              <a:chExt cx="4858466" cy="369332"/>
            </a:xfrm>
          </p:grpSpPr>
          <p:sp>
            <p:nvSpPr>
              <p:cNvPr id="38" name="文本框 37"/>
              <p:cNvSpPr txBox="1"/>
              <p:nvPr/>
            </p:nvSpPr>
            <p:spPr>
              <a:xfrm>
                <a:off x="2551576" y="3391422"/>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蓝牙通信</a:t>
                </a:r>
                <a:endParaRPr lang="zh-CN" altLang="en-US" dirty="0"/>
              </a:p>
            </p:txBody>
          </p:sp>
          <p:sp>
            <p:nvSpPr>
              <p:cNvPr id="39" name="文本框 38"/>
              <p:cNvSpPr txBox="1"/>
              <p:nvPr/>
            </p:nvSpPr>
            <p:spPr>
              <a:xfrm>
                <a:off x="5464472" y="3391423"/>
                <a:ext cx="1945570" cy="35941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a:latin typeface="Times New Roman" panose="02020603050405020304" pitchFamily="18" charset="0"/>
                    <a:cs typeface="Times New Roman" panose="02020603050405020304" pitchFamily="18" charset="0"/>
                  </a:rPr>
                  <a:t>USB</a:t>
                </a:r>
                <a:r>
                  <a:rPr lang="en-US" altLang="zh-CN" dirty="0">
                    <a:latin typeface="Times New Roman" panose="02020603050405020304" pitchFamily="18" charset="0"/>
                    <a:cs typeface="Times New Roman" panose="02020603050405020304" pitchFamily="18" charset="0"/>
                  </a:rPr>
                  <a:t>-TTL</a:t>
                </a:r>
                <a:endParaRPr lang="zh-CN" altLang="en-US"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3695134" y="3391422"/>
                <a:ext cx="2093851" cy="369332"/>
              </a:xfrm>
              <a:prstGeom prst="rect">
                <a:avLst/>
              </a:prstGeom>
              <a:noFill/>
              <a:scene3d>
                <a:camera prst="orthographicFront"/>
                <a:lightRig rig="threePt" dir="t"/>
              </a:scene3d>
              <a:sp3d>
                <a:bevelT w="152400" h="50800" prst="softRound"/>
              </a:sp3d>
            </p:spPr>
            <p:txBody>
              <a:bodyPr wrap="square" rtlCol="0">
                <a:spAutoFit/>
              </a:bodyPr>
              <a:lstStyle/>
              <a:p>
                <a:pPr algn="ctr"/>
                <a:r>
                  <a:rPr lang="zh-CN" altLang="en-US" dirty="0"/>
                  <a:t>通信层</a:t>
                </a:r>
                <a:endParaRPr lang="zh-CN" altLang="en-US" dirty="0"/>
              </a:p>
            </p:txBody>
          </p:sp>
        </p:grpSp>
      </p:grpSp>
      <p:grpSp>
        <p:nvGrpSpPr>
          <p:cNvPr id="41" name="组合 40"/>
          <p:cNvGrpSpPr/>
          <p:nvPr/>
        </p:nvGrpSpPr>
        <p:grpSpPr>
          <a:xfrm>
            <a:off x="7553283" y="4748669"/>
            <a:ext cx="5934332" cy="1056593"/>
            <a:chOff x="2325748" y="4395766"/>
            <a:chExt cx="5934332" cy="1100771"/>
          </a:xfrm>
          <a:effectLst>
            <a:outerShdw blurRad="63500" sx="102000" sy="102000" algn="ctr" rotWithShape="0">
              <a:prstClr val="black">
                <a:alpha val="40000"/>
              </a:prstClr>
            </a:outerShdw>
          </a:effectLst>
        </p:grpSpPr>
        <p:sp>
          <p:nvSpPr>
            <p:cNvPr id="42" name="圆角矩形 52"/>
            <p:cNvSpPr/>
            <p:nvPr/>
          </p:nvSpPr>
          <p:spPr>
            <a:xfrm flipV="1">
              <a:off x="2325748" y="4395766"/>
              <a:ext cx="5934332" cy="1100771"/>
            </a:xfrm>
            <a:prstGeom prst="roundRect">
              <a:avLst/>
            </a:prstGeom>
            <a:solidFill>
              <a:schemeClr val="accent2">
                <a:lumMod val="40000"/>
                <a:lumOff val="60000"/>
              </a:schemeClr>
            </a:solidFill>
            <a:ln w="38100">
              <a:solidFill>
                <a:schemeClr val="tx1">
                  <a:alpha val="49000"/>
                </a:schemeClr>
              </a:solidFill>
              <a:prstDash val="sysDash"/>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2768305" y="4464977"/>
              <a:ext cx="5004128" cy="895892"/>
              <a:chOff x="2768305" y="4464977"/>
              <a:chExt cx="5004128" cy="895892"/>
            </a:xfrm>
          </p:grpSpPr>
          <p:sp>
            <p:nvSpPr>
              <p:cNvPr id="44" name="文本框 43"/>
              <p:cNvSpPr txBox="1"/>
              <p:nvPr/>
            </p:nvSpPr>
            <p:spPr>
              <a:xfrm>
                <a:off x="2768305" y="4977170"/>
                <a:ext cx="1877872" cy="383699"/>
              </a:xfrm>
              <a:prstGeom prst="rect">
                <a:avLst/>
              </a:prstGeom>
              <a:solidFill>
                <a:schemeClr val="accent6">
                  <a:lumMod val="40000"/>
                  <a:lumOff val="6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p>
                <a:pPr algn="ctr"/>
                <a:r>
                  <a:rPr lang="en-US" altLang="zh-CN">
                    <a:latin typeface="Times New Roman" panose="02020603050405020304" pitchFamily="18" charset="0"/>
                    <a:cs typeface="Times New Roman" panose="02020603050405020304" pitchFamily="18" charset="0"/>
                  </a:rPr>
                  <a:t>Flex </a:t>
                </a:r>
                <a:r>
                  <a:rPr lang="zh-CN" altLang="en-US"/>
                  <a:t>传感器</a:t>
                </a:r>
                <a:endParaRPr lang="zh-CN" altLang="en-US" dirty="0"/>
              </a:p>
            </p:txBody>
          </p:sp>
          <p:sp>
            <p:nvSpPr>
              <p:cNvPr id="45" name="文本框 44"/>
              <p:cNvSpPr txBox="1"/>
              <p:nvPr/>
            </p:nvSpPr>
            <p:spPr>
              <a:xfrm>
                <a:off x="5894561" y="4977170"/>
                <a:ext cx="1877872" cy="383699"/>
              </a:xfrm>
              <a:prstGeom prst="rect">
                <a:avLst/>
              </a:prstGeom>
              <a:solidFill>
                <a:schemeClr val="accent6">
                  <a:lumMod val="40000"/>
                  <a:lumOff val="6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dirty="0" err="1">
                    <a:latin typeface="Times New Roman" panose="02020603050405020304" pitchFamily="18" charset="0"/>
                    <a:cs typeface="Times New Roman" panose="02020603050405020304" pitchFamily="18" charset="0"/>
                  </a:rPr>
                  <a:t>Uhand </a:t>
                </a:r>
                <a:r>
                  <a:rPr lang="zh-CN" altLang="en-US" dirty="0"/>
                  <a:t>机械手</a:t>
                </a:r>
                <a:endParaRPr lang="zh-CN" altLang="en-US" dirty="0"/>
              </a:p>
            </p:txBody>
          </p:sp>
          <p:sp>
            <p:nvSpPr>
              <p:cNvPr id="46" name="文本框 45"/>
              <p:cNvSpPr txBox="1"/>
              <p:nvPr/>
            </p:nvSpPr>
            <p:spPr>
              <a:xfrm>
                <a:off x="4343792" y="4464977"/>
                <a:ext cx="1573882" cy="384775"/>
              </a:xfrm>
              <a:prstGeom prst="rect">
                <a:avLst/>
              </a:prstGeom>
              <a:noFill/>
              <a:scene3d>
                <a:camera prst="orthographicFront"/>
                <a:lightRig rig="threePt" dir="t"/>
              </a:scene3d>
              <a:sp3d>
                <a:bevelT w="152400" h="50800" prst="softRound"/>
              </a:sp3d>
            </p:spPr>
            <p:txBody>
              <a:bodyPr wrap="square" rtlCol="0">
                <a:spAutoFit/>
              </a:bodyPr>
              <a:lstStyle/>
              <a:p>
                <a:pPr algn="ctr"/>
                <a:r>
                  <a:rPr lang="zh-CN" altLang="en-US" dirty="0"/>
                  <a:t>感知执行层</a:t>
                </a:r>
                <a:endParaRPr lang="zh-CN" altLang="en-US" dirty="0"/>
              </a:p>
            </p:txBody>
          </p:sp>
        </p:grpSp>
      </p:grpSp>
      <p:sp>
        <p:nvSpPr>
          <p:cNvPr id="47" name="上箭头 50"/>
          <p:cNvSpPr/>
          <p:nvPr/>
        </p:nvSpPr>
        <p:spPr>
          <a:xfrm>
            <a:off x="8705472" y="4332146"/>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7557837" y="764704"/>
            <a:ext cx="5934332" cy="1537527"/>
            <a:chOff x="4516378" y="1104181"/>
            <a:chExt cx="5934332" cy="1537527"/>
          </a:xfrm>
          <a:effectLst>
            <a:outerShdw blurRad="63500" sx="102000" sy="102000" algn="ctr" rotWithShape="0">
              <a:prstClr val="black">
                <a:alpha val="40000"/>
              </a:prstClr>
            </a:outerShdw>
          </a:effectLst>
        </p:grpSpPr>
        <p:grpSp>
          <p:nvGrpSpPr>
            <p:cNvPr id="50" name="组合 49"/>
            <p:cNvGrpSpPr/>
            <p:nvPr/>
          </p:nvGrpSpPr>
          <p:grpSpPr>
            <a:xfrm>
              <a:off x="4516378" y="1104181"/>
              <a:ext cx="5934332" cy="1537527"/>
              <a:chOff x="2325748" y="198120"/>
              <a:chExt cx="5934332" cy="1537527"/>
            </a:xfrm>
          </p:grpSpPr>
          <p:sp>
            <p:nvSpPr>
              <p:cNvPr id="53" name="圆角矩形 64"/>
              <p:cNvSpPr/>
              <p:nvPr/>
            </p:nvSpPr>
            <p:spPr>
              <a:xfrm flipV="1">
                <a:off x="2325748" y="198120"/>
                <a:ext cx="5934332" cy="1537527"/>
              </a:xfrm>
              <a:prstGeom prst="roundRect">
                <a:avLst/>
              </a:prstGeom>
              <a:solidFill>
                <a:srgbClr val="ECCB78"/>
              </a:solidFill>
              <a:ln w="38100">
                <a:solidFill>
                  <a:srgbClr val="695116">
                    <a:alpha val="48627"/>
                  </a:srgbClr>
                </a:solidFill>
                <a:prstDash val="sysDash"/>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2713958" y="419720"/>
                <a:ext cx="5131551" cy="1012252"/>
                <a:chOff x="2713958" y="419720"/>
                <a:chExt cx="5131551" cy="1012252"/>
              </a:xfrm>
            </p:grpSpPr>
            <p:sp>
              <p:nvSpPr>
                <p:cNvPr id="55" name="文本框 54"/>
                <p:cNvSpPr txBox="1"/>
                <p:nvPr/>
              </p:nvSpPr>
              <p:spPr>
                <a:xfrm>
                  <a:off x="2713958" y="1062640"/>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数据集构建</a:t>
                  </a:r>
                  <a:endParaRPr lang="zh-CN" altLang="en-US" dirty="0"/>
                </a:p>
              </p:txBody>
            </p:sp>
            <p:sp>
              <p:nvSpPr>
                <p:cNvPr id="56" name="文本框 55"/>
                <p:cNvSpPr txBox="1"/>
                <p:nvPr/>
              </p:nvSpPr>
              <p:spPr>
                <a:xfrm>
                  <a:off x="4232808" y="419720"/>
                  <a:ext cx="2093851" cy="369332"/>
                </a:xfrm>
                <a:prstGeom prst="rect">
                  <a:avLst/>
                </a:prstGeom>
                <a:noFill/>
                <a:scene3d>
                  <a:camera prst="orthographicFront"/>
                  <a:lightRig rig="threePt" dir="t"/>
                </a:scene3d>
                <a:sp3d>
                  <a:bevelT w="152400" h="50800" prst="softRound"/>
                </a:sp3d>
              </p:spPr>
              <p:txBody>
                <a:bodyPr wrap="square" rtlCol="0">
                  <a:spAutoFit/>
                </a:bodyPr>
                <a:lstStyle/>
                <a:p>
                  <a:pPr algn="ctr"/>
                  <a:r>
                    <a:rPr lang="zh-CN" altLang="en-US" dirty="0"/>
                    <a:t>服务层</a:t>
                  </a:r>
                  <a:endParaRPr lang="zh-CN" altLang="en-US" dirty="0"/>
                </a:p>
              </p:txBody>
            </p:sp>
            <p:sp>
              <p:nvSpPr>
                <p:cNvPr id="57" name="文本框 56"/>
                <p:cNvSpPr txBox="1"/>
                <p:nvPr/>
              </p:nvSpPr>
              <p:spPr>
                <a:xfrm>
                  <a:off x="4520308" y="1061587"/>
                  <a:ext cx="1518850" cy="368300"/>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dirty="0">
                      <a:latin typeface="Times New Roman" panose="02020603050405020304" pitchFamily="18" charset="0"/>
                      <a:cs typeface="Times New Roman" panose="02020603050405020304" pitchFamily="18" charset="0"/>
                    </a:rPr>
                    <a:t>AI </a:t>
                  </a:r>
                  <a:r>
                    <a:rPr lang="zh-CN" altLang="en-US" dirty="0"/>
                    <a:t>推理</a:t>
                  </a:r>
                  <a:endParaRPr lang="zh-CN" altLang="en-US" dirty="0"/>
                </a:p>
              </p:txBody>
            </p:sp>
            <p:sp>
              <p:nvSpPr>
                <p:cNvPr id="58" name="文本框 57"/>
                <p:cNvSpPr txBox="1"/>
                <p:nvPr/>
              </p:nvSpPr>
              <p:spPr>
                <a:xfrm>
                  <a:off x="6326659" y="1061587"/>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特征提取</a:t>
                  </a:r>
                  <a:endParaRPr lang="zh-CN" altLang="en-US" dirty="0"/>
                </a:p>
              </p:txBody>
            </p:sp>
          </p:grpSp>
        </p:grpSp>
        <p:sp>
          <p:nvSpPr>
            <p:cNvPr id="51" name="文本框 50"/>
            <p:cNvSpPr txBox="1"/>
            <p:nvPr/>
          </p:nvSpPr>
          <p:spPr>
            <a:xfrm>
              <a:off x="8517289" y="1296568"/>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数据校正</a:t>
              </a:r>
              <a:endParaRPr lang="zh-CN" altLang="en-US" dirty="0"/>
            </a:p>
          </p:txBody>
        </p:sp>
        <p:sp>
          <p:nvSpPr>
            <p:cNvPr id="52" name="文本框 51"/>
            <p:cNvSpPr txBox="1"/>
            <p:nvPr/>
          </p:nvSpPr>
          <p:spPr>
            <a:xfrm>
              <a:off x="4904588" y="1296568"/>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p>
              <a:pPr algn="ctr"/>
              <a:r>
                <a:rPr lang="zh-CN" altLang="en-US" dirty="0"/>
                <a:t>人机协同</a:t>
              </a:r>
              <a:endParaRPr lang="zh-CN" altLang="en-US" dirty="0"/>
            </a:p>
          </p:txBody>
        </p:sp>
      </p:grpSp>
      <p:sp>
        <p:nvSpPr>
          <p:cNvPr id="59" name="上箭头 50"/>
          <p:cNvSpPr/>
          <p:nvPr/>
        </p:nvSpPr>
        <p:spPr>
          <a:xfrm flipV="1">
            <a:off x="11558748" y="4332146"/>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a:ln>
                  <a:noFill/>
                </a:ln>
                <a:solidFill>
                  <a:srgbClr val="E96900"/>
                </a:solidFill>
                <a:effectLst/>
                <a:latin typeface="Arial" panose="020B0604020202020204" pitchFamily="34" charset="0"/>
                <a:ea typeface="Fira Code"/>
              </a:rPr>
              <a:t>Kafka</a:t>
            </a:r>
            <a:r>
              <a:rPr kumimoji="0" lang="zh-CN" altLang="zh-CN" sz="6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 name="文本框 60"/>
          <p:cNvSpPr txBox="1"/>
          <p:nvPr/>
        </p:nvSpPr>
        <p:spPr>
          <a:xfrm>
            <a:off x="8175351" y="2997608"/>
            <a:ext cx="4858466" cy="368300"/>
          </a:xfrm>
          <a:prstGeom prst="rect">
            <a:avLst/>
          </a:prstGeom>
          <a:solidFill>
            <a:schemeClr val="accent5">
              <a:lumMod val="75000"/>
            </a:schemeClr>
          </a:solidFill>
          <a:ln w="41275">
            <a:solidFill>
              <a:schemeClr val="tx1">
                <a:alpha val="49000"/>
              </a:schemeClr>
            </a:solidFill>
            <a:prstDash val="dash"/>
          </a:ln>
          <a:effectLst>
            <a:outerShdw blurRad="63500" sx="102000" sy="102000" algn="ctr" rotWithShape="0">
              <a:prstClr val="black">
                <a:alpha val="40000"/>
              </a:prstClr>
            </a:outerShdw>
          </a:effectLst>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a:latin typeface="Times New Roman" panose="02020603050405020304" pitchFamily="18" charset="0"/>
                <a:cs typeface="Times New Roman" panose="02020603050405020304" pitchFamily="18" charset="0"/>
              </a:rPr>
              <a:t>Kafaka</a:t>
            </a:r>
            <a:r>
              <a:rPr lang="en-US" altLang="zh-CN" dirty="0"/>
              <a:t> </a:t>
            </a:r>
            <a:r>
              <a:rPr lang="zh-CN" altLang="en-US" dirty="0"/>
              <a:t>消息中间件</a:t>
            </a:r>
            <a:endParaRPr lang="zh-CN" altLang="en-US" dirty="0"/>
          </a:p>
        </p:txBody>
      </p:sp>
      <p:sp>
        <p:nvSpPr>
          <p:cNvPr id="62" name="上箭头 50"/>
          <p:cNvSpPr/>
          <p:nvPr/>
        </p:nvSpPr>
        <p:spPr>
          <a:xfrm>
            <a:off x="8694030" y="2420888"/>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上箭头 50"/>
          <p:cNvSpPr/>
          <p:nvPr/>
        </p:nvSpPr>
        <p:spPr>
          <a:xfrm flipV="1">
            <a:off x="11547306" y="2420888"/>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开发板</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--Arduino</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1">
            <a:clrChange>
              <a:clrFrom>
                <a:srgbClr val="FBFBFB"/>
              </a:clrFrom>
              <a:clrTo>
                <a:srgbClr val="FBFBFB">
                  <a:alpha val="0"/>
                </a:srgbClr>
              </a:clrTo>
            </a:clrChange>
          </a:blip>
          <a:stretch>
            <a:fillRect/>
          </a:stretch>
        </p:blipFill>
        <p:spPr>
          <a:xfrm>
            <a:off x="4433684" y="764704"/>
            <a:ext cx="4350276" cy="4752528"/>
          </a:xfrm>
          <a:prstGeom prst="rect">
            <a:avLst/>
          </a:prstGeom>
        </p:spPr>
      </p:pic>
      <p:pic>
        <p:nvPicPr>
          <p:cNvPr id="13" name="图片 12"/>
          <p:cNvPicPr>
            <a:picLocks noChangeAspect="1"/>
          </p:cNvPicPr>
          <p:nvPr/>
        </p:nvPicPr>
        <p:blipFill>
          <a:blip r:embed="rId2"/>
          <a:stretch>
            <a:fillRect/>
          </a:stretch>
        </p:blipFill>
        <p:spPr>
          <a:xfrm>
            <a:off x="4283968" y="5250041"/>
            <a:ext cx="4499992" cy="1607959"/>
          </a:xfrm>
          <a:prstGeom prst="rect">
            <a:avLst/>
          </a:prstGeom>
        </p:spPr>
      </p:pic>
      <p:sp>
        <p:nvSpPr>
          <p:cNvPr id="14" name="矩形 13"/>
          <p:cNvSpPr/>
          <p:nvPr/>
        </p:nvSpPr>
        <p:spPr>
          <a:xfrm>
            <a:off x="407931" y="980728"/>
            <a:ext cx="8072493" cy="369331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参数介绍</a:t>
            </a:r>
            <a:endParaRPr lang="en-US" altLang="zh-CN" dirty="0"/>
          </a:p>
          <a:p>
            <a:pPr marL="800100" lvl="1" indent="-342900">
              <a:spcBef>
                <a:spcPct val="20000"/>
              </a:spcBef>
              <a:buSzPct val="8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使用介绍</a:t>
            </a:r>
            <a:endParaRPr lang="en-US" altLang="zh-CN"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引脚使用介绍</a:t>
            </a:r>
            <a:endParaRPr lang="en-US" altLang="zh-CN"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编程语法</a:t>
            </a:r>
            <a:endParaRPr lang="en-US" altLang="zh-CN"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第三方库使用</a:t>
            </a:r>
            <a:endParaRPr lang="en-US" altLang="zh-CN"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供电方式介绍</a:t>
            </a:r>
            <a:endParaRPr lang="en-US" altLang="zh-CN"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常见</a:t>
            </a:r>
            <a:r>
              <a:rPr lang="en-US" altLang="zh-CN" dirty="0">
                <a:latin typeface="微软雅黑" panose="020B0503020204020204" pitchFamily="34" charset="-122"/>
                <a:ea typeface="微软雅黑" panose="020B0503020204020204" pitchFamily="34" charset="-122"/>
              </a:rPr>
              <a:t>demo</a:t>
            </a:r>
            <a:r>
              <a:rPr lang="zh-CN" altLang="en-US" dirty="0">
                <a:latin typeface="微软雅黑" panose="020B0503020204020204" pitchFamily="34" charset="-122"/>
                <a:ea typeface="微软雅黑" panose="020B0503020204020204" pitchFamily="34" charset="-122"/>
              </a:rPr>
              <a:t>总结</a:t>
            </a:r>
            <a:endParaRPr lang="en-US" altLang="zh-CN"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endParaRPr lang="en-US" altLang="zh-CN" b="1" dirty="0">
              <a:latin typeface="微软雅黑" panose="020B0503020204020204" pitchFamily="34" charset="-122"/>
              <a:ea typeface="微软雅黑" panose="020B0503020204020204" pitchFamily="34" charset="-122"/>
            </a:endParaRPr>
          </a:p>
          <a:p>
            <a:pPr marL="800100" lvl="1" indent="-342900">
              <a:spcBef>
                <a:spcPct val="20000"/>
              </a:spcBef>
              <a:buSzPct val="80000"/>
              <a:buFont typeface="Wingdings" panose="05000000000000000000" pitchFamily="2" charset="2"/>
              <a:buChar char="l"/>
              <a:defRPr/>
            </a:pPr>
            <a:r>
              <a:rPr lang="zh-CN" altLang="en-US" dirty="0">
                <a:latin typeface="微软雅黑" panose="020B0503020204020204" pitchFamily="34" charset="-122"/>
                <a:ea typeface="微软雅黑" panose="020B0503020204020204" pitchFamily="34" charset="-122"/>
              </a:rPr>
              <a:t>烧录介绍</a:t>
            </a:r>
            <a:endParaRPr lang="en-US" altLang="zh-CN"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endParaRPr lang="en-US" altLang="zh-CN" b="1"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endParaRPr lang="en-US" altLang="zh-CN"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323528" y="4293096"/>
            <a:ext cx="3456384" cy="1368152"/>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尝试了不同的串口烧录方式，</a:t>
            </a:r>
            <a:r>
              <a:rPr lang="en-US" altLang="zh-CN" b="1" dirty="0">
                <a:solidFill>
                  <a:schemeClr val="tx1"/>
                </a:solidFill>
                <a:latin typeface="Times New Roman" panose="02020603050405020304" pitchFamily="18" charset="0"/>
                <a:cs typeface="Times New Roman" panose="02020603050405020304" pitchFamily="18" charset="0"/>
              </a:rPr>
              <a:t>Arduino IDE </a:t>
            </a:r>
            <a:r>
              <a:rPr lang="zh-CN" altLang="en-US" b="1" dirty="0">
                <a:solidFill>
                  <a:schemeClr val="tx1"/>
                </a:solidFill>
                <a:latin typeface="Times New Roman" panose="02020603050405020304" pitchFamily="18" charset="0"/>
                <a:cs typeface="Times New Roman" panose="02020603050405020304" pitchFamily="18" charset="0"/>
              </a:rPr>
              <a:t>和网页开发俩种方式，仍然显示</a:t>
            </a:r>
            <a:r>
              <a:rPr lang="en-US" altLang="zh-CN" b="1" dirty="0">
                <a:solidFill>
                  <a:schemeClr val="tx1"/>
                </a:solidFill>
                <a:latin typeface="Times New Roman" panose="02020603050405020304" pitchFamily="18" charset="0"/>
                <a:cs typeface="Times New Roman" panose="02020603050405020304" pitchFamily="18" charset="0"/>
              </a:rPr>
              <a:t>timeout(), </a:t>
            </a:r>
            <a:r>
              <a:rPr lang="zh-CN" altLang="en-US" b="1" dirty="0">
                <a:solidFill>
                  <a:schemeClr val="tx1"/>
                </a:solidFill>
                <a:latin typeface="Times New Roman" panose="02020603050405020304" pitchFamily="18" charset="0"/>
                <a:cs typeface="Times New Roman" panose="02020603050405020304" pitchFamily="18" charset="0"/>
              </a:rPr>
              <a:t>不知道是不是板子坏了，购买了新的一个，没有出现问题了。</a:t>
            </a:r>
            <a:endParaRPr lang="zh-CN" altLang="en-US"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轨迹恢复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07931" y="980728"/>
            <a:ext cx="8072493" cy="701731"/>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t>九轴加速度介绍</a:t>
            </a:r>
            <a:endParaRPr lang="zh-CN" altLang="en-US" dirty="0"/>
          </a:p>
          <a:p>
            <a:pPr marL="342900" indent="-342900">
              <a:spcBef>
                <a:spcPct val="20000"/>
              </a:spcBef>
              <a:buSzPct val="80000"/>
              <a:defRPr/>
            </a:pPr>
            <a:endParaRPr lang="zh-CN" altLang="en-US" dirty="0"/>
          </a:p>
        </p:txBody>
      </p:sp>
      <p:pic>
        <p:nvPicPr>
          <p:cNvPr id="6" name="图片 5"/>
          <p:cNvPicPr>
            <a:picLocks noChangeAspect="1"/>
          </p:cNvPicPr>
          <p:nvPr/>
        </p:nvPicPr>
        <p:blipFill>
          <a:blip r:embed="rId1"/>
          <a:stretch>
            <a:fillRect/>
          </a:stretch>
        </p:blipFill>
        <p:spPr>
          <a:xfrm>
            <a:off x="395536" y="1268760"/>
            <a:ext cx="8635006" cy="2376264"/>
          </a:xfrm>
          <a:prstGeom prst="rect">
            <a:avLst/>
          </a:prstGeom>
        </p:spPr>
      </p:pic>
      <p:pic>
        <p:nvPicPr>
          <p:cNvPr id="8" name="图片 7"/>
          <p:cNvPicPr>
            <a:picLocks noChangeAspect="1"/>
          </p:cNvPicPr>
          <p:nvPr/>
        </p:nvPicPr>
        <p:blipFill>
          <a:blip r:embed="rId2">
            <a:clrChange>
              <a:clrFrom>
                <a:srgbClr val="FEFEFE"/>
              </a:clrFrom>
              <a:clrTo>
                <a:srgbClr val="FEFEFE">
                  <a:alpha val="0"/>
                </a:srgbClr>
              </a:clrTo>
            </a:clrChange>
          </a:blip>
          <a:stretch>
            <a:fillRect/>
          </a:stretch>
        </p:blipFill>
        <p:spPr>
          <a:xfrm>
            <a:off x="1187624" y="4149080"/>
            <a:ext cx="2142830" cy="2492896"/>
          </a:xfrm>
          <a:prstGeom prst="rect">
            <a:avLst/>
          </a:prstGeom>
        </p:spPr>
      </p:pic>
      <p:pic>
        <p:nvPicPr>
          <p:cNvPr id="9" name="图片 8"/>
          <p:cNvPicPr>
            <a:picLocks noChangeAspect="1"/>
          </p:cNvPicPr>
          <p:nvPr/>
        </p:nvPicPr>
        <p:blipFill>
          <a:blip r:embed="rId3">
            <a:clrChange>
              <a:clrFrom>
                <a:srgbClr val="FEFEFE"/>
              </a:clrFrom>
              <a:clrTo>
                <a:srgbClr val="FEFEFE">
                  <a:alpha val="0"/>
                </a:srgbClr>
              </a:clrTo>
            </a:clrChange>
          </a:blip>
          <a:stretch>
            <a:fillRect/>
          </a:stretch>
        </p:blipFill>
        <p:spPr>
          <a:xfrm>
            <a:off x="4572000" y="3573016"/>
            <a:ext cx="3193978" cy="3015686"/>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轨迹恢复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07931" y="980728"/>
            <a:ext cx="8072493" cy="701731"/>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t>问题：对数据添加什么滤波算法，使其能够恢复出来圆</a:t>
            </a:r>
            <a:endParaRPr lang="zh-CN" altLang="en-US" dirty="0"/>
          </a:p>
          <a:p>
            <a:pPr marL="342900" indent="-342900">
              <a:spcBef>
                <a:spcPct val="20000"/>
              </a:spcBef>
              <a:buSzPct val="80000"/>
              <a:defRPr/>
            </a:pPr>
            <a:endParaRPr lang="zh-CN" altLang="en-US" dirty="0"/>
          </a:p>
        </p:txBody>
      </p:sp>
      <p:pic>
        <p:nvPicPr>
          <p:cNvPr id="6" name="图片 5"/>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83768" y="1340768"/>
            <a:ext cx="5292080" cy="2809212"/>
          </a:xfrm>
          <a:prstGeom prst="rect">
            <a:avLst/>
          </a:prstGeom>
        </p:spPr>
      </p:pic>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555776" y="4042875"/>
            <a:ext cx="5066496" cy="2808312"/>
          </a:xfrm>
          <a:prstGeom prst="rect">
            <a:avLst/>
          </a:prstGeom>
        </p:spPr>
      </p:pic>
      <p:sp>
        <p:nvSpPr>
          <p:cNvPr id="8" name="文本框 7"/>
          <p:cNvSpPr txBox="1"/>
          <p:nvPr/>
        </p:nvSpPr>
        <p:spPr>
          <a:xfrm>
            <a:off x="395536" y="2852936"/>
            <a:ext cx="2123728" cy="3416320"/>
          </a:xfrm>
          <a:prstGeom prst="rect">
            <a:avLst/>
          </a:prstGeom>
          <a:noFill/>
        </p:spPr>
        <p:txBody>
          <a:bodyPr wrap="square" rtlCol="0">
            <a:spAutoFit/>
          </a:bodyPr>
          <a:lstStyle/>
          <a:p>
            <a:r>
              <a:rPr lang="zh-CN" altLang="en-US" sz="2400" b="1" dirty="0"/>
              <a:t>静止时传感器也存在一定波动，使用高通滤波处理</a:t>
            </a:r>
            <a:endParaRPr lang="en-US" altLang="zh-CN" sz="2400" b="1" dirty="0"/>
          </a:p>
          <a:p>
            <a:endParaRPr lang="en-US" altLang="zh-CN" sz="2400" b="1" dirty="0"/>
          </a:p>
          <a:p>
            <a:r>
              <a:rPr lang="zh-CN" altLang="en-US" sz="2400" b="1" dirty="0"/>
              <a:t>对过程中数据进行滑动平均，</a:t>
            </a:r>
            <a:r>
              <a:rPr lang="en-US" altLang="zh-CN" sz="2400" b="1" dirty="0"/>
              <a:t>UKF</a:t>
            </a:r>
            <a:r>
              <a:rPr lang="zh-CN" altLang="en-US" sz="2400" b="1" dirty="0"/>
              <a:t>效果改进不明显</a:t>
            </a:r>
            <a:endParaRPr lang="zh-CN" altLang="en-US" sz="2400" b="1"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轨迹恢复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07931" y="980728"/>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t>问题：最终速度无法恢复为</a:t>
            </a:r>
            <a:r>
              <a:rPr lang="en-US" altLang="zh-CN" b="1" dirty="0"/>
              <a:t>0</a:t>
            </a:r>
            <a:endParaRPr lang="zh-CN" altLang="en-US" dirty="0"/>
          </a:p>
        </p:txBody>
      </p:sp>
      <p:sp>
        <p:nvSpPr>
          <p:cNvPr id="8" name="文本框 7"/>
          <p:cNvSpPr txBox="1"/>
          <p:nvPr/>
        </p:nvSpPr>
        <p:spPr>
          <a:xfrm>
            <a:off x="32440" y="2780928"/>
            <a:ext cx="1296144" cy="1200329"/>
          </a:xfrm>
          <a:prstGeom prst="rect">
            <a:avLst/>
          </a:prstGeom>
          <a:noFill/>
        </p:spPr>
        <p:txBody>
          <a:bodyPr wrap="square" rtlCol="0">
            <a:spAutoFit/>
          </a:bodyPr>
          <a:lstStyle/>
          <a:p>
            <a:r>
              <a:rPr lang="zh-CN" altLang="en-US" sz="2400" b="1" dirty="0"/>
              <a:t>停止时速度回不到</a:t>
            </a:r>
            <a:r>
              <a:rPr lang="en-US" altLang="zh-CN" sz="2400" b="1" dirty="0"/>
              <a:t>0</a:t>
            </a:r>
            <a:endParaRPr lang="zh-CN" altLang="en-US" sz="2400" b="1" dirty="0"/>
          </a:p>
        </p:txBody>
      </p:sp>
      <p:pic>
        <p:nvPicPr>
          <p:cNvPr id="2" name="图片 1"/>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99592" y="1412776"/>
            <a:ext cx="4788024" cy="2541643"/>
          </a:xfrm>
          <a:prstGeom prst="rect">
            <a:avLst/>
          </a:prstGeom>
        </p:spPr>
      </p:pic>
      <p:pic>
        <p:nvPicPr>
          <p:cNvPr id="9" name="图片 8"/>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1600" y="3789040"/>
            <a:ext cx="4680520" cy="2254691"/>
          </a:xfrm>
          <a:prstGeom prst="rect">
            <a:avLst/>
          </a:prstGeom>
        </p:spPr>
      </p:pic>
      <p:pic>
        <p:nvPicPr>
          <p:cNvPr id="10" name="图片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508104" y="3645024"/>
            <a:ext cx="3915822" cy="2912393"/>
          </a:xfrm>
          <a:prstGeom prst="rect">
            <a:avLst/>
          </a:prstGeom>
        </p:spPr>
      </p:pic>
      <p:pic>
        <p:nvPicPr>
          <p:cNvPr id="6" name="图片 5"/>
          <p:cNvPicPr>
            <a:picLocks noChangeAspect="1"/>
          </p:cNvPicPr>
          <p:nvPr/>
        </p:nvPicPr>
        <p:blipFill>
          <a:blip r:embed="rId4"/>
          <a:stretch>
            <a:fillRect/>
          </a:stretch>
        </p:blipFill>
        <p:spPr>
          <a:xfrm>
            <a:off x="5351160" y="1196752"/>
            <a:ext cx="3816424" cy="1874682"/>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轨迹恢复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12" name="矩形 11"/>
          <p:cNvSpPr/>
          <p:nvPr/>
        </p:nvSpPr>
        <p:spPr>
          <a:xfrm>
            <a:off x="407931" y="980728"/>
            <a:ext cx="8736069" cy="1477328"/>
          </a:xfrm>
          <a:prstGeom prst="rect">
            <a:avLst/>
          </a:prstGeom>
        </p:spPr>
        <p:txBody>
          <a:bodyPr wrap="square">
            <a:spAutoFit/>
          </a:bodyPr>
          <a:lstStyle/>
          <a:p>
            <a:pPr marL="285750" indent="-285750">
              <a:buFont typeface="Arial" panose="020B0604020202020204" pitchFamily="34" charset="0"/>
              <a:buChar char="•"/>
            </a:pPr>
            <a:r>
              <a:rPr lang="zh-CN" altLang="en-US" b="1" dirty="0"/>
              <a:t>利用加速传感器，通过计算二次波峰来确定每一步，普适性好；</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zh-CN" altLang="en-US" b="1" dirty="0"/>
              <a:t>利用</a:t>
            </a:r>
            <a:r>
              <a:rPr lang="en-US" altLang="zh-CN" b="1" dirty="0"/>
              <a:t>Android4.4</a:t>
            </a:r>
            <a:r>
              <a:rPr lang="zh-CN" altLang="en-US" b="1" dirty="0"/>
              <a:t>之后的 </a:t>
            </a:r>
            <a:r>
              <a:rPr lang="en-US" altLang="zh-CN" b="1" dirty="0" err="1"/>
              <a:t>Sensor.TYPE_STEP_DETECTOR</a:t>
            </a:r>
            <a:r>
              <a:rPr lang="zh-CN" altLang="en-US" b="1" dirty="0"/>
              <a:t>来计步，缺点是这个传感器只有</a:t>
            </a:r>
            <a:r>
              <a:rPr lang="en-US" altLang="zh-CN" b="1" dirty="0"/>
              <a:t>4.4</a:t>
            </a:r>
            <a:r>
              <a:rPr lang="zh-CN" altLang="en-US" b="1" dirty="0"/>
              <a:t>以后的版本才能使用而且手机要有三轴陀螺仪</a:t>
            </a:r>
            <a:endParaRPr lang="zh-CN" altLang="en-US" b="1" dirty="0"/>
          </a:p>
          <a:p>
            <a:pPr marL="285750" indent="-285750">
              <a:buFont typeface="Arial" panose="020B0604020202020204" pitchFamily="34" charset="0"/>
              <a:buChar char="•"/>
            </a:pPr>
            <a:endParaRPr lang="zh-CN" altLang="en-US" b="1" dirty="0"/>
          </a:p>
        </p:txBody>
      </p:sp>
      <p:sp>
        <p:nvSpPr>
          <p:cNvPr id="15" name="矩形 14"/>
          <p:cNvSpPr/>
          <p:nvPr/>
        </p:nvSpPr>
        <p:spPr>
          <a:xfrm>
            <a:off x="456496" y="2302912"/>
            <a:ext cx="7344816" cy="1754326"/>
          </a:xfrm>
          <a:prstGeom prst="rect">
            <a:avLst/>
          </a:prstGeom>
        </p:spPr>
        <p:txBody>
          <a:bodyPr wrap="square">
            <a:spAutoFit/>
          </a:bodyPr>
          <a:lstStyle/>
          <a:p>
            <a:endParaRPr lang="en-US" altLang="zh-CN" b="1" dirty="0"/>
          </a:p>
          <a:p>
            <a:r>
              <a:rPr lang="en-US" altLang="zh-CN" b="1" dirty="0"/>
              <a:t>1.</a:t>
            </a:r>
            <a:r>
              <a:rPr lang="zh-CN" altLang="en-US" b="1" dirty="0"/>
              <a:t>正常走路，手机拿在手上（边走边看、甩手、不甩手）</a:t>
            </a:r>
            <a:endParaRPr lang="en-US" altLang="zh-CN" b="1" dirty="0"/>
          </a:p>
          <a:p>
            <a:r>
              <a:rPr lang="en-US" altLang="zh-CN" b="1" dirty="0"/>
              <a:t>2.</a:t>
            </a:r>
            <a:r>
              <a:rPr lang="zh-CN" altLang="en-US" b="1" dirty="0"/>
              <a:t>慢步走，手机拿在手上（边走边看、甩手、不甩手）</a:t>
            </a:r>
            <a:endParaRPr lang="en-US" altLang="zh-CN" b="1" dirty="0"/>
          </a:p>
          <a:p>
            <a:r>
              <a:rPr lang="en-US" altLang="zh-CN" b="1" dirty="0"/>
              <a:t>3.</a:t>
            </a:r>
            <a:r>
              <a:rPr lang="zh-CN" altLang="en-US" b="1" dirty="0"/>
              <a:t>快步走，手机拿在手上（甩手、不甩手、走的很快一般不会看手机吧）</a:t>
            </a:r>
            <a:endParaRPr lang="en-US" altLang="zh-CN" b="1" dirty="0"/>
          </a:p>
          <a:p>
            <a:r>
              <a:rPr lang="en-US" altLang="zh-CN" b="1" dirty="0"/>
              <a:t>4.</a:t>
            </a:r>
            <a:r>
              <a:rPr lang="zh-CN" altLang="en-US" b="1" dirty="0"/>
              <a:t>手机放在裤袋里（慢走、快走、正常走）</a:t>
            </a:r>
            <a:endParaRPr lang="en-US" altLang="zh-CN" b="1" dirty="0"/>
          </a:p>
          <a:p>
            <a:r>
              <a:rPr lang="en-US" altLang="zh-CN" b="1" dirty="0"/>
              <a:t>5.</a:t>
            </a:r>
            <a:r>
              <a:rPr lang="zh-CN" altLang="en-US" b="1" dirty="0"/>
              <a:t>手机放在上衣口袋里（慢走、快走、正常走）</a:t>
            </a:r>
            <a:endParaRPr lang="zh-CN" altLang="en-US" b="1" dirty="0"/>
          </a:p>
        </p:txBody>
      </p:sp>
      <p:sp>
        <p:nvSpPr>
          <p:cNvPr id="16" name="矩形 15"/>
          <p:cNvSpPr/>
          <p:nvPr/>
        </p:nvSpPr>
        <p:spPr>
          <a:xfrm>
            <a:off x="2051720" y="4653136"/>
            <a:ext cx="4572000" cy="923330"/>
          </a:xfrm>
          <a:prstGeom prst="rect">
            <a:avLst/>
          </a:prstGeom>
        </p:spPr>
        <p:txBody>
          <a:bodyPr>
            <a:spAutoFit/>
          </a:bodyPr>
          <a:lstStyle/>
          <a:p>
            <a:r>
              <a:rPr lang="en-US" altLang="zh-CN" b="1" dirty="0"/>
              <a:t>a</a:t>
            </a:r>
            <a:r>
              <a:rPr lang="zh-CN" altLang="en-US" b="1" dirty="0"/>
              <a:t>、规定曲线连续上升的次数</a:t>
            </a:r>
            <a:endParaRPr lang="zh-CN" altLang="en-US" b="1" dirty="0"/>
          </a:p>
          <a:p>
            <a:r>
              <a:rPr lang="en-US" altLang="zh-CN" b="1" dirty="0"/>
              <a:t>b</a:t>
            </a:r>
            <a:r>
              <a:rPr lang="zh-CN" altLang="en-US" b="1" dirty="0"/>
              <a:t>、波峰波谷的差值需要大于阈值</a:t>
            </a:r>
            <a:endParaRPr lang="zh-CN" altLang="en-US" b="1" dirty="0"/>
          </a:p>
          <a:p>
            <a:r>
              <a:rPr lang="en-US" altLang="zh-CN" b="1" dirty="0"/>
              <a:t>c</a:t>
            </a:r>
            <a:r>
              <a:rPr lang="zh-CN" altLang="en-US" b="1" dirty="0"/>
              <a:t>、阈值是动态改变的</a:t>
            </a:r>
            <a:endParaRPr lang="en-US" altLang="zh-CN" b="1" dirty="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IMU</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轨迹恢复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407931" y="980728"/>
            <a:ext cx="8736069" cy="923330"/>
          </a:xfrm>
          <a:prstGeom prst="rect">
            <a:avLst/>
          </a:prstGeom>
        </p:spPr>
        <p:txBody>
          <a:bodyPr wrap="square">
            <a:spAutoFit/>
          </a:bodyPr>
          <a:lstStyle/>
          <a:p>
            <a:pPr marL="285750" indent="-285750">
              <a:buFont typeface="Arial" panose="020B0604020202020204" pitchFamily="34" charset="0"/>
              <a:buChar char="•"/>
            </a:pPr>
            <a:r>
              <a:rPr lang="en-US" altLang="zh-CN" b="1" dirty="0"/>
              <a:t>Yan, Hang, </a:t>
            </a:r>
            <a:r>
              <a:rPr lang="en-US" altLang="zh-CN" b="1" dirty="0" err="1"/>
              <a:t>Sachini</a:t>
            </a:r>
            <a:r>
              <a:rPr lang="en-US" altLang="zh-CN" b="1" dirty="0"/>
              <a:t> </a:t>
            </a:r>
            <a:r>
              <a:rPr lang="en-US" altLang="zh-CN" b="1" dirty="0" err="1"/>
              <a:t>Herath</a:t>
            </a:r>
            <a:r>
              <a:rPr lang="en-US" altLang="zh-CN" b="1" dirty="0"/>
              <a:t>, and Yasutaka Furukawa. “</a:t>
            </a:r>
            <a:r>
              <a:rPr lang="en-US" altLang="zh-CN" b="1" dirty="0" err="1"/>
              <a:t>RoNIN</a:t>
            </a:r>
            <a:r>
              <a:rPr lang="en-US" altLang="zh-CN" b="1" dirty="0"/>
              <a:t>: Robust Neural Inertial Navigation in the Wild: Benchmark, Evaluations, and New Methods.” </a:t>
            </a:r>
            <a:r>
              <a:rPr lang="en-US" altLang="zh-CN" b="1" dirty="0" err="1"/>
              <a:t>arXiv</a:t>
            </a:r>
            <a:r>
              <a:rPr lang="en-US" altLang="zh-CN" b="1" dirty="0"/>
              <a:t> preprint arXiv:1905.12853 (2019). Washington University in St. Louis</a:t>
            </a:r>
            <a:r>
              <a:rPr lang="zh-CN" altLang="en-US" b="1" dirty="0"/>
              <a:t>，</a:t>
            </a:r>
            <a:r>
              <a:rPr lang="en-US" altLang="zh-CN" b="1" dirty="0"/>
              <a:t>Simon Fraser University</a:t>
            </a:r>
            <a:endParaRPr lang="zh-CN" altLang="en-US" b="1" dirty="0"/>
          </a:p>
        </p:txBody>
      </p:sp>
      <p:pic>
        <p:nvPicPr>
          <p:cNvPr id="8" name="图片 7"/>
          <p:cNvPicPr>
            <a:picLocks noChangeAspect="1"/>
          </p:cNvPicPr>
          <p:nvPr/>
        </p:nvPicPr>
        <p:blipFill>
          <a:blip r:embed="rId1"/>
          <a:stretch>
            <a:fillRect/>
          </a:stretch>
        </p:blipFill>
        <p:spPr>
          <a:xfrm>
            <a:off x="323528" y="1988840"/>
            <a:ext cx="7453006" cy="1501270"/>
          </a:xfrm>
          <a:prstGeom prst="rect">
            <a:avLst/>
          </a:prstGeom>
        </p:spPr>
      </p:pic>
      <p:pic>
        <p:nvPicPr>
          <p:cNvPr id="9" name="图片 8"/>
          <p:cNvPicPr>
            <a:picLocks noChangeAspect="1"/>
          </p:cNvPicPr>
          <p:nvPr/>
        </p:nvPicPr>
        <p:blipFill>
          <a:blip r:embed="rId2"/>
          <a:stretch>
            <a:fillRect/>
          </a:stretch>
        </p:blipFill>
        <p:spPr>
          <a:xfrm>
            <a:off x="251520" y="3645024"/>
            <a:ext cx="7430144" cy="1905165"/>
          </a:xfrm>
          <a:prstGeom prst="rect">
            <a:avLst/>
          </a:prstGeom>
        </p:spPr>
      </p:pic>
      <p:pic>
        <p:nvPicPr>
          <p:cNvPr id="10" name="图片 9"/>
          <p:cNvPicPr>
            <a:picLocks noChangeAspect="1"/>
          </p:cNvPicPr>
          <p:nvPr/>
        </p:nvPicPr>
        <p:blipFill>
          <a:blip r:embed="rId3"/>
          <a:stretch>
            <a:fillRect/>
          </a:stretch>
        </p:blipFill>
        <p:spPr>
          <a:xfrm>
            <a:off x="6228184" y="4653136"/>
            <a:ext cx="2915816" cy="221685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IMU</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轨迹恢复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407931" y="980728"/>
            <a:ext cx="8736069" cy="3970318"/>
          </a:xfrm>
          <a:prstGeom prst="rect">
            <a:avLst/>
          </a:prstGeom>
        </p:spPr>
        <p:txBody>
          <a:bodyPr wrap="square">
            <a:spAutoFit/>
          </a:bodyPr>
          <a:lstStyle/>
          <a:p>
            <a:pPr marL="285750" indent="-285750">
              <a:buFont typeface="Arial" panose="020B0604020202020204" pitchFamily="34" charset="0"/>
              <a:buChar char="•"/>
            </a:pPr>
            <a:r>
              <a:rPr lang="en-US" altLang="zh-CN" b="1" dirty="0"/>
              <a:t>Brossard, Martin, Axel </a:t>
            </a:r>
            <a:r>
              <a:rPr lang="en-US" altLang="zh-CN" b="1" dirty="0" err="1"/>
              <a:t>Barrau</a:t>
            </a:r>
            <a:r>
              <a:rPr lang="en-US" altLang="zh-CN" b="1" dirty="0"/>
              <a:t>, and </a:t>
            </a:r>
            <a:r>
              <a:rPr lang="en-US" altLang="zh-CN" b="1" dirty="0" err="1"/>
              <a:t>Silvère</a:t>
            </a:r>
            <a:r>
              <a:rPr lang="en-US" altLang="zh-CN" b="1" dirty="0"/>
              <a:t> </a:t>
            </a:r>
            <a:r>
              <a:rPr lang="en-US" altLang="zh-CN" b="1" dirty="0" err="1"/>
              <a:t>Bonnabel</a:t>
            </a:r>
            <a:r>
              <a:rPr lang="en-US" altLang="zh-CN" b="1" dirty="0"/>
              <a:t>. "AI-IMU dead-reckoning." IEEE Transactions on Intelligent Vehicles (2020). Martin BROSSARD(MINES </a:t>
            </a:r>
            <a:r>
              <a:rPr lang="en-US" altLang="zh-CN" b="1" dirty="0" err="1"/>
              <a:t>ParisTech</a:t>
            </a:r>
            <a:r>
              <a:rPr lang="en-US" altLang="zh-CN" b="1" dirty="0"/>
              <a:t>)</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endParaRPr lang="en-US" altLang="zh-CN" b="1" dirty="0"/>
          </a:p>
          <a:p>
            <a:pPr marL="285750" indent="-285750">
              <a:buFont typeface="Wingdings" panose="05000000000000000000" pitchFamily="2" charset="2"/>
              <a:buChar char="Ø"/>
            </a:pPr>
            <a:r>
              <a:rPr lang="en-US" altLang="zh-CN" dirty="0"/>
              <a:t>Use </a:t>
            </a:r>
            <a:r>
              <a:rPr lang="en-US" altLang="zh-CN" dirty="0" err="1"/>
              <a:t>Kalman</a:t>
            </a:r>
            <a:r>
              <a:rPr lang="en-US" altLang="zh-CN" dirty="0"/>
              <a:t> filter and use DNN to dynamically </a:t>
            </a:r>
            <a:endParaRPr lang="en-US" altLang="zh-CN" dirty="0"/>
          </a:p>
          <a:p>
            <a:r>
              <a:rPr lang="en-US" altLang="zh-CN" dirty="0"/>
              <a:t>      adapt the noise parameters of the filter.</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KITTI </a:t>
            </a:r>
            <a:r>
              <a:rPr lang="en-US" altLang="zh-CN" dirty="0" err="1"/>
              <a:t>odometry</a:t>
            </a:r>
            <a:r>
              <a:rPr lang="en-US" altLang="zh-CN" dirty="0"/>
              <a:t> dataset, this article estimates </a:t>
            </a:r>
            <a:endParaRPr lang="en-US" altLang="zh-CN" dirty="0"/>
          </a:p>
          <a:p>
            <a:r>
              <a:rPr lang="en-US" altLang="zh-CN" dirty="0"/>
              <a:t>     3D position, velocity, orientation of the vehicle</a:t>
            </a:r>
            <a:endParaRPr lang="en-US" altLang="zh-CN" dirty="0"/>
          </a:p>
          <a:p>
            <a:r>
              <a:rPr lang="en-US" altLang="zh-CN" dirty="0"/>
              <a:t>     and self-calibrates the IMU biases, and achieve on </a:t>
            </a:r>
            <a:endParaRPr lang="en-US" altLang="zh-CN" dirty="0"/>
          </a:p>
          <a:p>
            <a:r>
              <a:rPr lang="en-US" altLang="zh-CN" dirty="0"/>
              <a:t>     average a 1.10% translational error.</a:t>
            </a:r>
            <a:endParaRPr lang="en-US" altLang="zh-CN"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endParaRPr lang="zh-CN" altLang="en-US" b="1" dirty="0"/>
          </a:p>
        </p:txBody>
      </p:sp>
      <p:pic>
        <p:nvPicPr>
          <p:cNvPr id="2" name="图片 1"/>
          <p:cNvPicPr>
            <a:picLocks noChangeAspect="1"/>
          </p:cNvPicPr>
          <p:nvPr/>
        </p:nvPicPr>
        <p:blipFill>
          <a:blip r:embed="rId1">
            <a:clrChange>
              <a:clrFrom>
                <a:srgbClr val="FFFFFF"/>
              </a:clrFrom>
              <a:clrTo>
                <a:srgbClr val="FFFFFF">
                  <a:alpha val="0"/>
                </a:srgbClr>
              </a:clrTo>
            </a:clrChange>
          </a:blip>
          <a:stretch>
            <a:fillRect/>
          </a:stretch>
        </p:blipFill>
        <p:spPr>
          <a:xfrm>
            <a:off x="5652120" y="1556792"/>
            <a:ext cx="2875003" cy="3390177"/>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IMU</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轨迹恢复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0" y="764704"/>
            <a:ext cx="9036496" cy="1200329"/>
          </a:xfrm>
          <a:prstGeom prst="rect">
            <a:avLst/>
          </a:prstGeom>
        </p:spPr>
        <p:txBody>
          <a:bodyPr wrap="square">
            <a:spAutoFit/>
          </a:bodyPr>
          <a:lstStyle/>
          <a:p>
            <a:pPr marL="285750" indent="-285750">
              <a:buFont typeface="Arial" panose="020B0604020202020204" pitchFamily="34" charset="0"/>
              <a:buChar char="•"/>
            </a:pPr>
            <a:r>
              <a:rPr lang="en-US" altLang="zh-CN" b="1" dirty="0"/>
              <a:t>Gao, J., P. Webb, and N. </a:t>
            </a:r>
            <a:r>
              <a:rPr lang="en-US" altLang="zh-CN" b="1" dirty="0" err="1"/>
              <a:t>Gindy</a:t>
            </a:r>
            <a:r>
              <a:rPr lang="en-US" altLang="zh-CN" b="1" dirty="0"/>
              <a:t>. "Error reduction for an inertial-sensor-based dynamic parallel kinematic machine positioning system." Measurement science and technology 14.5 (2003): 543. 2003, J Gao(University of Nottingham)</a:t>
            </a:r>
            <a:endParaRPr lang="en-US" altLang="zh-CN" b="1" dirty="0"/>
          </a:p>
          <a:p>
            <a:pPr marL="285750" indent="-285750">
              <a:buFont typeface="Wingdings" panose="05000000000000000000" pitchFamily="2" charset="2"/>
              <a:buChar char="Ø"/>
            </a:pPr>
            <a:r>
              <a:rPr lang="en-US" altLang="zh-CN" dirty="0"/>
              <a:t>Talk about the noise in IMU, and propose ZVC method to correct velocity.</a:t>
            </a:r>
            <a:endParaRPr lang="zh-CN" altLang="en-US" b="1" dirty="0"/>
          </a:p>
        </p:txBody>
      </p:sp>
      <p:pic>
        <p:nvPicPr>
          <p:cNvPr id="10" name="图片 9"/>
          <p:cNvPicPr>
            <a:picLocks noChangeAspect="1"/>
          </p:cNvPicPr>
          <p:nvPr/>
        </p:nvPicPr>
        <p:blipFill>
          <a:blip r:embed="rId1"/>
          <a:stretch>
            <a:fillRect/>
          </a:stretch>
        </p:blipFill>
        <p:spPr>
          <a:xfrm>
            <a:off x="107504" y="2492896"/>
            <a:ext cx="4427604" cy="2164268"/>
          </a:xfrm>
          <a:prstGeom prst="rect">
            <a:avLst/>
          </a:prstGeom>
        </p:spPr>
      </p:pic>
      <p:pic>
        <p:nvPicPr>
          <p:cNvPr id="11" name="图片 10"/>
          <p:cNvPicPr>
            <a:picLocks noChangeAspect="1"/>
          </p:cNvPicPr>
          <p:nvPr/>
        </p:nvPicPr>
        <p:blipFill>
          <a:blip r:embed="rId2"/>
          <a:stretch>
            <a:fillRect/>
          </a:stretch>
        </p:blipFill>
        <p:spPr>
          <a:xfrm>
            <a:off x="4644008" y="2060848"/>
            <a:ext cx="4442845" cy="3406435"/>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IMU</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轨迹恢复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0" y="764704"/>
            <a:ext cx="9036496" cy="2308324"/>
          </a:xfrm>
          <a:prstGeom prst="rect">
            <a:avLst/>
          </a:prstGeom>
        </p:spPr>
        <p:txBody>
          <a:bodyPr wrap="square">
            <a:spAutoFit/>
          </a:bodyPr>
          <a:lstStyle/>
          <a:p>
            <a:pPr marL="285750" indent="-285750">
              <a:buFont typeface="Arial" panose="020B0604020202020204" pitchFamily="34" charset="0"/>
              <a:buChar char="•"/>
            </a:pPr>
            <a:r>
              <a:rPr lang="en-US" altLang="zh-CN" b="1" dirty="0"/>
              <a:t>Pan, </a:t>
            </a:r>
            <a:r>
              <a:rPr lang="en-US" altLang="zh-CN" b="1" dirty="0" err="1"/>
              <a:t>Tse</a:t>
            </a:r>
            <a:r>
              <a:rPr lang="en-US" altLang="zh-CN" b="1" dirty="0"/>
              <a:t>-Yu, et al. "Handwriting trajectory reconstruction using low-cost </a:t>
            </a:r>
            <a:r>
              <a:rPr lang="en-US" altLang="zh-CN" b="1" dirty="0" err="1"/>
              <a:t>imu</a:t>
            </a:r>
            <a:r>
              <a:rPr lang="en-US" altLang="zh-CN" b="1" dirty="0"/>
              <a:t>." IEEE Transactions on Emerging Topics in Computational Intelligence 3.3 (2018): 261-270. </a:t>
            </a:r>
            <a:r>
              <a:rPr lang="en-US" altLang="zh-CN" b="1" dirty="0" err="1"/>
              <a:t>Tse</a:t>
            </a:r>
            <a:r>
              <a:rPr lang="en-US" altLang="zh-CN" b="1" dirty="0"/>
              <a:t>-Yu Pan.</a:t>
            </a:r>
            <a:endParaRPr lang="en-US" altLang="zh-CN" b="1" dirty="0"/>
          </a:p>
          <a:p>
            <a:pPr marL="285750" indent="-285750">
              <a:buFont typeface="Wingdings" panose="05000000000000000000" pitchFamily="2" charset="2"/>
              <a:buChar char="Ø"/>
            </a:pPr>
            <a:r>
              <a:rPr lang="en-US" altLang="zh-CN" dirty="0"/>
              <a:t>Extract multiple features from IMU signals and train a movement detection model based on LDA.</a:t>
            </a:r>
            <a:endParaRPr lang="en-US" altLang="zh-CN" dirty="0"/>
          </a:p>
          <a:p>
            <a:pPr marL="285750" indent="-285750">
              <a:buFont typeface="Wingdings" panose="05000000000000000000" pitchFamily="2" charset="2"/>
              <a:buChar char="Ø"/>
            </a:pPr>
            <a:r>
              <a:rPr lang="en-US" altLang="zh-CN" dirty="0"/>
              <a:t>Filtering methods are utilized to reduce high- or low-frequency noises of signal.</a:t>
            </a:r>
            <a:endParaRPr lang="en-US" altLang="zh-CN" dirty="0"/>
          </a:p>
          <a:p>
            <a:pPr marL="285750" indent="-285750">
              <a:buFont typeface="Wingdings" panose="05000000000000000000" pitchFamily="2" charset="2"/>
              <a:buChar char="Ø"/>
            </a:pPr>
            <a:r>
              <a:rPr lang="en-US" altLang="zh-CN" dirty="0"/>
              <a:t>Use exponential weighted moving average(EWMA) filter to construct trajectory.</a:t>
            </a:r>
            <a:endParaRPr lang="en-US" altLang="zh-CN" dirty="0"/>
          </a:p>
          <a:p>
            <a:pPr marL="285750" indent="-285750">
              <a:buFont typeface="Arial" panose="020B0604020202020204" pitchFamily="34" charset="0"/>
              <a:buChar char="•"/>
            </a:pPr>
            <a:endParaRPr lang="zh-CN" altLang="en-US" b="1" dirty="0"/>
          </a:p>
        </p:txBody>
      </p:sp>
      <p:pic>
        <p:nvPicPr>
          <p:cNvPr id="7" name="图片 6"/>
          <p:cNvPicPr>
            <a:picLocks noChangeAspect="1"/>
          </p:cNvPicPr>
          <p:nvPr/>
        </p:nvPicPr>
        <p:blipFill>
          <a:blip r:embed="rId1"/>
          <a:stretch>
            <a:fillRect/>
          </a:stretch>
        </p:blipFill>
        <p:spPr>
          <a:xfrm>
            <a:off x="251520" y="3501008"/>
            <a:ext cx="2880320" cy="1728192"/>
          </a:xfrm>
          <a:prstGeom prst="rect">
            <a:avLst/>
          </a:prstGeom>
        </p:spPr>
      </p:pic>
      <p:pic>
        <p:nvPicPr>
          <p:cNvPr id="8" name="图片 7"/>
          <p:cNvPicPr>
            <a:picLocks noChangeAspect="1"/>
          </p:cNvPicPr>
          <p:nvPr/>
        </p:nvPicPr>
        <p:blipFill>
          <a:blip r:embed="rId2"/>
          <a:stretch>
            <a:fillRect/>
          </a:stretch>
        </p:blipFill>
        <p:spPr>
          <a:xfrm>
            <a:off x="3131840" y="3501008"/>
            <a:ext cx="5904656" cy="1656184"/>
          </a:xfrm>
          <a:prstGeom prst="rect">
            <a:avLst/>
          </a:prstGeom>
        </p:spPr>
      </p:pic>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899592" y="2708920"/>
            <a:ext cx="6912768" cy="707514"/>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轨迹恢复处理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07931" y="980728"/>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en-US" altLang="zh-CN" b="1" dirty="0"/>
              <a:t>ZVC</a:t>
            </a:r>
            <a:r>
              <a:rPr lang="zh-CN" altLang="en-US" b="1" dirty="0"/>
              <a:t>方法改进效果</a:t>
            </a:r>
            <a:r>
              <a:rPr lang="en-US" altLang="zh-CN" b="1" dirty="0"/>
              <a:t>EWMA</a:t>
            </a:r>
            <a:r>
              <a:rPr lang="zh-CN" altLang="en-US" b="1" dirty="0"/>
              <a:t>效果对比</a:t>
            </a:r>
            <a:endParaRPr lang="zh-CN" altLang="en-US" dirty="0"/>
          </a:p>
        </p:txBody>
      </p:sp>
      <p:pic>
        <p:nvPicPr>
          <p:cNvPr id="11" name="图片 10"/>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484784"/>
            <a:ext cx="2614073" cy="1944216"/>
          </a:xfrm>
          <a:prstGeom prst="rect">
            <a:avLst/>
          </a:prstGeom>
        </p:spPr>
      </p:pic>
      <p:pic>
        <p:nvPicPr>
          <p:cNvPr id="12" name="图片 1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0528" y="3573016"/>
            <a:ext cx="3001342" cy="2232248"/>
          </a:xfrm>
          <a:prstGeom prst="rect">
            <a:avLst/>
          </a:prstGeom>
        </p:spPr>
      </p:pic>
      <p:pic>
        <p:nvPicPr>
          <p:cNvPr id="13" name="图片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5696" y="1340768"/>
            <a:ext cx="2904525" cy="2160240"/>
          </a:xfrm>
          <a:prstGeom prst="rect">
            <a:avLst/>
          </a:prstGeom>
        </p:spPr>
      </p:pic>
      <p:pic>
        <p:nvPicPr>
          <p:cNvPr id="14" name="图片 1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9712" y="3645024"/>
            <a:ext cx="2807708" cy="2088232"/>
          </a:xfrm>
          <a:prstGeom prst="rect">
            <a:avLst/>
          </a:prstGeom>
        </p:spPr>
      </p:pic>
      <p:pic>
        <p:nvPicPr>
          <p:cNvPr id="15" name="图片 1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9952" y="1340768"/>
            <a:ext cx="2904525" cy="2160240"/>
          </a:xfrm>
          <a:prstGeom prst="rect">
            <a:avLst/>
          </a:prstGeom>
        </p:spPr>
      </p:pic>
      <p:pic>
        <p:nvPicPr>
          <p:cNvPr id="16" name="图片 1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9952" y="3573016"/>
            <a:ext cx="2952328" cy="2195794"/>
          </a:xfrm>
          <a:prstGeom prst="rect">
            <a:avLst/>
          </a:prstGeom>
        </p:spPr>
      </p:pic>
      <p:pic>
        <p:nvPicPr>
          <p:cNvPr id="17" name="图片 1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72200" y="1412776"/>
            <a:ext cx="2661271" cy="1979320"/>
          </a:xfrm>
          <a:prstGeom prst="rect">
            <a:avLst/>
          </a:prstGeom>
        </p:spPr>
      </p:pic>
      <p:pic>
        <p:nvPicPr>
          <p:cNvPr id="18" name="图片 17"/>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60232" y="3645024"/>
            <a:ext cx="2614072" cy="1944216"/>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1471102" y="3008084"/>
            <a:ext cx="5934332" cy="1056592"/>
            <a:chOff x="2325748" y="2866062"/>
            <a:chExt cx="5934332" cy="1031093"/>
          </a:xfrm>
        </p:grpSpPr>
        <p:sp>
          <p:nvSpPr>
            <p:cNvPr id="11" name="圆角矩形 57"/>
            <p:cNvSpPr/>
            <p:nvPr/>
          </p:nvSpPr>
          <p:spPr>
            <a:xfrm flipV="1">
              <a:off x="2325748" y="2866062"/>
              <a:ext cx="5934332" cy="1031093"/>
            </a:xfrm>
            <a:prstGeom prst="roundRect">
              <a:avLst/>
            </a:prstGeom>
            <a:solidFill>
              <a:schemeClr val="accent5">
                <a:lumMod val="40000"/>
                <a:lumOff val="60000"/>
              </a:schemeClr>
            </a:solidFill>
            <a:ln w="38100">
              <a:solidFill>
                <a:schemeClr val="tx1">
                  <a:alpha val="4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2947816" y="2913247"/>
              <a:ext cx="4858466" cy="756068"/>
              <a:chOff x="2551576" y="3004687"/>
              <a:chExt cx="4858466" cy="756068"/>
            </a:xfrm>
          </p:grpSpPr>
          <p:sp>
            <p:nvSpPr>
              <p:cNvPr id="13" name="文本框 12"/>
              <p:cNvSpPr txBox="1"/>
              <p:nvPr/>
            </p:nvSpPr>
            <p:spPr>
              <a:xfrm>
                <a:off x="2551576" y="3391422"/>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zh-CN" altLang="en-US" dirty="0"/>
                  <a:t>蓝牙通信</a:t>
                </a:r>
                <a:endParaRPr lang="zh-CN" altLang="en-US" dirty="0"/>
              </a:p>
            </p:txBody>
          </p:sp>
          <p:sp>
            <p:nvSpPr>
              <p:cNvPr id="14" name="文本框 13"/>
              <p:cNvSpPr txBox="1"/>
              <p:nvPr/>
            </p:nvSpPr>
            <p:spPr>
              <a:xfrm>
                <a:off x="5464472" y="3391423"/>
                <a:ext cx="194557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en-US" altLang="zh-CN"/>
                  <a:t>USB</a:t>
                </a:r>
                <a:r>
                  <a:rPr lang="en-US" altLang="zh-CN" dirty="0"/>
                  <a:t>-TTL</a:t>
                </a:r>
                <a:endParaRPr lang="zh-CN" altLang="en-US" dirty="0"/>
              </a:p>
            </p:txBody>
          </p:sp>
          <p:sp>
            <p:nvSpPr>
              <p:cNvPr id="15" name="文本框 14"/>
              <p:cNvSpPr txBox="1"/>
              <p:nvPr/>
            </p:nvSpPr>
            <p:spPr>
              <a:xfrm>
                <a:off x="3603983" y="3004687"/>
                <a:ext cx="2093851" cy="369332"/>
              </a:xfrm>
              <a:prstGeom prst="rect">
                <a:avLst/>
              </a:prstGeom>
              <a:noFill/>
            </p:spPr>
            <p:txBody>
              <a:bodyPr wrap="square" rtlCol="0">
                <a:spAutoFit/>
              </a:bodyPr>
              <a:lstStyle/>
              <a:p>
                <a:pPr algn="ctr"/>
                <a:r>
                  <a:rPr lang="zh-CN" altLang="en-US" b="1" dirty="0">
                    <a:latin typeface="+mn-ea"/>
                  </a:rPr>
                  <a:t>通信层</a:t>
                </a:r>
                <a:endParaRPr lang="zh-CN" altLang="en-US" b="1" dirty="0">
                  <a:latin typeface="+mn-ea"/>
                </a:endParaRPr>
              </a:p>
            </p:txBody>
          </p:sp>
        </p:grpSp>
      </p:grpSp>
      <p:grpSp>
        <p:nvGrpSpPr>
          <p:cNvPr id="16" name="组合 15"/>
          <p:cNvGrpSpPr/>
          <p:nvPr/>
        </p:nvGrpSpPr>
        <p:grpSpPr>
          <a:xfrm>
            <a:off x="1471102" y="4546793"/>
            <a:ext cx="5934332" cy="1277444"/>
            <a:chOff x="2325748" y="4185450"/>
            <a:chExt cx="5934332" cy="1330856"/>
          </a:xfrm>
        </p:grpSpPr>
        <p:sp>
          <p:nvSpPr>
            <p:cNvPr id="17" name="圆角矩形 52"/>
            <p:cNvSpPr/>
            <p:nvPr/>
          </p:nvSpPr>
          <p:spPr>
            <a:xfrm flipV="1">
              <a:off x="2325748" y="4185450"/>
              <a:ext cx="5934332" cy="1330856"/>
            </a:xfrm>
            <a:prstGeom prst="roundRect">
              <a:avLst/>
            </a:prstGeom>
            <a:solidFill>
              <a:schemeClr val="accent2">
                <a:lumMod val="40000"/>
                <a:lumOff val="60000"/>
              </a:schemeClr>
            </a:solidFill>
            <a:ln w="38100">
              <a:solidFill>
                <a:schemeClr val="tx1">
                  <a:alpha val="4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2768305" y="4321232"/>
              <a:ext cx="5004128" cy="896967"/>
              <a:chOff x="2768305" y="4321232"/>
              <a:chExt cx="5004128" cy="896967"/>
            </a:xfrm>
          </p:grpSpPr>
          <p:sp>
            <p:nvSpPr>
              <p:cNvPr id="19" name="文本框 18"/>
              <p:cNvSpPr txBox="1"/>
              <p:nvPr/>
            </p:nvSpPr>
            <p:spPr>
              <a:xfrm>
                <a:off x="2768305" y="4833425"/>
                <a:ext cx="1877872" cy="369331"/>
              </a:xfrm>
              <a:prstGeom prst="rect">
                <a:avLst/>
              </a:prstGeom>
              <a:solidFill>
                <a:schemeClr val="accent6">
                  <a:lumMod val="40000"/>
                  <a:lumOff val="60000"/>
                </a:schemeClr>
              </a:solidFill>
              <a:ln w="41275">
                <a:solidFill>
                  <a:schemeClr val="tx1">
                    <a:alpha val="49000"/>
                  </a:schemeClr>
                </a:solidFill>
                <a:prstDash val="dash"/>
              </a:ln>
            </p:spPr>
            <p:txBody>
              <a:bodyPr wrap="square" rtlCol="0">
                <a:spAutoFit/>
              </a:bodyPr>
              <a:lstStyle/>
              <a:p>
                <a:pPr algn="ctr"/>
                <a:r>
                  <a:rPr lang="en-US" altLang="zh-CN" b="1">
                    <a:latin typeface="+mn-ea"/>
                  </a:rPr>
                  <a:t>Flex </a:t>
                </a:r>
                <a:r>
                  <a:rPr lang="zh-CN" altLang="en-US" b="1">
                    <a:latin typeface="+mn-ea"/>
                  </a:rPr>
                  <a:t>传感器</a:t>
                </a:r>
                <a:endParaRPr lang="zh-CN" altLang="en-US" b="1" dirty="0">
                  <a:latin typeface="+mn-ea"/>
                </a:endParaRPr>
              </a:p>
            </p:txBody>
          </p:sp>
          <p:sp>
            <p:nvSpPr>
              <p:cNvPr id="20" name="文本框 19"/>
              <p:cNvSpPr txBox="1"/>
              <p:nvPr/>
            </p:nvSpPr>
            <p:spPr>
              <a:xfrm>
                <a:off x="5894561" y="4833425"/>
                <a:ext cx="1877872" cy="369332"/>
              </a:xfrm>
              <a:prstGeom prst="rect">
                <a:avLst/>
              </a:prstGeom>
              <a:solidFill>
                <a:schemeClr val="accent6">
                  <a:lumMod val="40000"/>
                  <a:lumOff val="6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en-US" altLang="zh-CN" dirty="0" err="1"/>
                  <a:t>Uhand</a:t>
                </a:r>
                <a:r>
                  <a:rPr lang="zh-CN" altLang="en-US" dirty="0"/>
                  <a:t>机械手</a:t>
                </a:r>
                <a:endParaRPr lang="zh-CN" altLang="en-US" dirty="0"/>
              </a:p>
            </p:txBody>
          </p:sp>
          <p:sp>
            <p:nvSpPr>
              <p:cNvPr id="21" name="文本框 20"/>
              <p:cNvSpPr txBox="1"/>
              <p:nvPr/>
            </p:nvSpPr>
            <p:spPr>
              <a:xfrm>
                <a:off x="4343792" y="4321232"/>
                <a:ext cx="1573882" cy="369332"/>
              </a:xfrm>
              <a:prstGeom prst="rect">
                <a:avLst/>
              </a:prstGeom>
              <a:noFill/>
            </p:spPr>
            <p:txBody>
              <a:bodyPr wrap="square" rtlCol="0">
                <a:spAutoFit/>
              </a:bodyPr>
              <a:lstStyle/>
              <a:p>
                <a:pPr algn="ctr"/>
                <a:r>
                  <a:rPr lang="zh-CN" altLang="en-US" b="1" dirty="0">
                    <a:latin typeface="+mn-ea"/>
                  </a:rPr>
                  <a:t>感知执行层</a:t>
                </a:r>
                <a:endParaRPr lang="zh-CN" altLang="en-US" b="1" dirty="0">
                  <a:latin typeface="+mn-ea"/>
                </a:endParaRPr>
              </a:p>
            </p:txBody>
          </p:sp>
        </p:grpSp>
      </p:grpSp>
      <p:sp>
        <p:nvSpPr>
          <p:cNvPr id="22" name="上箭头 50"/>
          <p:cNvSpPr/>
          <p:nvPr/>
        </p:nvSpPr>
        <p:spPr>
          <a:xfrm>
            <a:off x="4019324" y="4161875"/>
            <a:ext cx="513526" cy="281940"/>
          </a:xfrm>
          <a:prstGeom prst="upArrow">
            <a:avLst/>
          </a:prstGeom>
          <a:solidFill>
            <a:srgbClr val="828282"/>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28282"/>
              </a:solidFill>
            </a:endParaRPr>
          </a:p>
        </p:txBody>
      </p:sp>
      <p:sp>
        <p:nvSpPr>
          <p:cNvPr id="23" name="上箭头 51"/>
          <p:cNvSpPr/>
          <p:nvPr/>
        </p:nvSpPr>
        <p:spPr>
          <a:xfrm>
            <a:off x="4019324" y="2575610"/>
            <a:ext cx="513526" cy="281940"/>
          </a:xfrm>
          <a:prstGeom prst="upArrow">
            <a:avLst/>
          </a:prstGeom>
          <a:solidFill>
            <a:srgbClr val="828282"/>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28282"/>
              </a:solidFill>
            </a:endParaRPr>
          </a:p>
        </p:txBody>
      </p:sp>
      <p:grpSp>
        <p:nvGrpSpPr>
          <p:cNvPr id="24" name="组合 23"/>
          <p:cNvGrpSpPr/>
          <p:nvPr/>
        </p:nvGrpSpPr>
        <p:grpSpPr>
          <a:xfrm>
            <a:off x="1475656" y="836712"/>
            <a:ext cx="5934332" cy="1537527"/>
            <a:chOff x="4516378" y="1104181"/>
            <a:chExt cx="5934332" cy="1537527"/>
          </a:xfrm>
        </p:grpSpPr>
        <p:grpSp>
          <p:nvGrpSpPr>
            <p:cNvPr id="25" name="组合 24"/>
            <p:cNvGrpSpPr/>
            <p:nvPr/>
          </p:nvGrpSpPr>
          <p:grpSpPr>
            <a:xfrm>
              <a:off x="4516378" y="1104181"/>
              <a:ext cx="5934332" cy="1537527"/>
              <a:chOff x="2325748" y="198120"/>
              <a:chExt cx="5934332" cy="1537527"/>
            </a:xfrm>
          </p:grpSpPr>
          <p:sp>
            <p:nvSpPr>
              <p:cNvPr id="28" name="圆角矩形 64"/>
              <p:cNvSpPr/>
              <p:nvPr/>
            </p:nvSpPr>
            <p:spPr>
              <a:xfrm flipV="1">
                <a:off x="2325748" y="198120"/>
                <a:ext cx="5934332" cy="1537527"/>
              </a:xfrm>
              <a:prstGeom prst="roundRect">
                <a:avLst/>
              </a:prstGeom>
              <a:solidFill>
                <a:srgbClr val="ECCB78"/>
              </a:solidFill>
              <a:ln w="38100">
                <a:solidFill>
                  <a:srgbClr val="695116">
                    <a:alpha val="48627"/>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713958" y="419720"/>
                <a:ext cx="5131551" cy="1012252"/>
                <a:chOff x="2713958" y="419720"/>
                <a:chExt cx="5131551" cy="1012252"/>
              </a:xfrm>
            </p:grpSpPr>
            <p:sp>
              <p:nvSpPr>
                <p:cNvPr id="30" name="文本框 29"/>
                <p:cNvSpPr txBox="1"/>
                <p:nvPr/>
              </p:nvSpPr>
              <p:spPr>
                <a:xfrm>
                  <a:off x="2713958" y="1062640"/>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zh-CN" altLang="en-US" dirty="0"/>
                    <a:t>数据集构建</a:t>
                  </a:r>
                  <a:endParaRPr lang="zh-CN" altLang="en-US" dirty="0"/>
                </a:p>
              </p:txBody>
            </p:sp>
            <p:sp>
              <p:nvSpPr>
                <p:cNvPr id="31" name="文本框 30"/>
                <p:cNvSpPr txBox="1"/>
                <p:nvPr/>
              </p:nvSpPr>
              <p:spPr>
                <a:xfrm>
                  <a:off x="4232808" y="419720"/>
                  <a:ext cx="2093851" cy="369332"/>
                </a:xfrm>
                <a:prstGeom prst="rect">
                  <a:avLst/>
                </a:prstGeom>
                <a:noFill/>
              </p:spPr>
              <p:txBody>
                <a:bodyPr wrap="square" rtlCol="0">
                  <a:spAutoFit/>
                </a:bodyPr>
                <a:lstStyle/>
                <a:p>
                  <a:pPr algn="ctr"/>
                  <a:r>
                    <a:rPr lang="zh-CN" altLang="en-US" b="1" dirty="0">
                      <a:latin typeface="+mn-ea"/>
                    </a:rPr>
                    <a:t>服务层</a:t>
                  </a:r>
                  <a:endParaRPr lang="zh-CN" altLang="en-US" b="1" dirty="0">
                    <a:latin typeface="+mn-ea"/>
                  </a:endParaRPr>
                </a:p>
              </p:txBody>
            </p:sp>
            <p:sp>
              <p:nvSpPr>
                <p:cNvPr id="32" name="文本框 31"/>
                <p:cNvSpPr txBox="1"/>
                <p:nvPr/>
              </p:nvSpPr>
              <p:spPr>
                <a:xfrm>
                  <a:off x="4520308" y="1061587"/>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zh-CN" altLang="en-US" dirty="0"/>
                    <a:t>模型推理</a:t>
                  </a:r>
                  <a:endParaRPr lang="zh-CN" altLang="en-US" dirty="0"/>
                </a:p>
              </p:txBody>
            </p:sp>
            <p:sp>
              <p:nvSpPr>
                <p:cNvPr id="33" name="文本框 32"/>
                <p:cNvSpPr txBox="1"/>
                <p:nvPr/>
              </p:nvSpPr>
              <p:spPr>
                <a:xfrm>
                  <a:off x="6326659" y="1061587"/>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zh-CN" altLang="en-US" dirty="0"/>
                    <a:t>特征提取</a:t>
                  </a:r>
                  <a:endParaRPr lang="zh-CN" altLang="en-US" dirty="0"/>
                </a:p>
              </p:txBody>
            </p:sp>
          </p:grpSp>
        </p:grpSp>
        <p:sp>
          <p:nvSpPr>
            <p:cNvPr id="26" name="文本框 25"/>
            <p:cNvSpPr txBox="1"/>
            <p:nvPr/>
          </p:nvSpPr>
          <p:spPr>
            <a:xfrm>
              <a:off x="8517289" y="1296568"/>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zh-CN" altLang="en-US" dirty="0"/>
                <a:t>数据校正</a:t>
              </a:r>
              <a:endParaRPr lang="zh-CN" altLang="en-US" dirty="0"/>
            </a:p>
          </p:txBody>
        </p:sp>
        <p:sp>
          <p:nvSpPr>
            <p:cNvPr id="27" name="文本框 26"/>
            <p:cNvSpPr txBox="1"/>
            <p:nvPr/>
          </p:nvSpPr>
          <p:spPr>
            <a:xfrm>
              <a:off x="4904588" y="1296568"/>
              <a:ext cx="15188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p>
              <a:pPr algn="ctr"/>
              <a:r>
                <a:rPr lang="zh-CN" altLang="en-US" b="1" dirty="0">
                  <a:latin typeface="+mn-ea"/>
                </a:rPr>
                <a:t>人机协同</a:t>
              </a:r>
              <a:endParaRPr lang="zh-CN" altLang="en-US" b="1" dirty="0">
                <a:latin typeface="+mn-ea"/>
              </a:endParaRPr>
            </a:p>
          </p:txBody>
        </p:sp>
      </p:grpSp>
      <p:grpSp>
        <p:nvGrpSpPr>
          <p:cNvPr id="35" name="组合 34"/>
          <p:cNvGrpSpPr/>
          <p:nvPr/>
        </p:nvGrpSpPr>
        <p:grpSpPr>
          <a:xfrm>
            <a:off x="7553283" y="2830567"/>
            <a:ext cx="5934332" cy="1390522"/>
            <a:chOff x="2325748" y="2540191"/>
            <a:chExt cx="5934332" cy="1356964"/>
          </a:xfrm>
          <a:effectLst>
            <a:outerShdw blurRad="63500" sx="102000" sy="102000" algn="ctr" rotWithShape="0">
              <a:prstClr val="black">
                <a:alpha val="40000"/>
              </a:prstClr>
            </a:outerShdw>
          </a:effectLst>
        </p:grpSpPr>
        <p:sp>
          <p:nvSpPr>
            <p:cNvPr id="36" name="圆角矩形 57"/>
            <p:cNvSpPr/>
            <p:nvPr/>
          </p:nvSpPr>
          <p:spPr>
            <a:xfrm flipV="1">
              <a:off x="2325748" y="2540191"/>
              <a:ext cx="5934332" cy="1356964"/>
            </a:xfrm>
            <a:prstGeom prst="roundRect">
              <a:avLst/>
            </a:prstGeom>
            <a:solidFill>
              <a:schemeClr val="accent5">
                <a:lumMod val="40000"/>
                <a:lumOff val="60000"/>
              </a:schemeClr>
            </a:solidFill>
            <a:ln w="38100">
              <a:solidFill>
                <a:schemeClr val="tx1">
                  <a:alpha val="49000"/>
                </a:schemeClr>
              </a:solidFill>
              <a:prstDash val="sysDash"/>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2947816" y="3299982"/>
              <a:ext cx="4858466" cy="369332"/>
              <a:chOff x="2551576" y="3391422"/>
              <a:chExt cx="4858466" cy="369332"/>
            </a:xfrm>
          </p:grpSpPr>
          <p:sp>
            <p:nvSpPr>
              <p:cNvPr id="38" name="文本框 37"/>
              <p:cNvSpPr txBox="1"/>
              <p:nvPr/>
            </p:nvSpPr>
            <p:spPr>
              <a:xfrm>
                <a:off x="2551576" y="3391422"/>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蓝牙通信</a:t>
                </a:r>
                <a:endParaRPr lang="zh-CN" altLang="en-US" dirty="0"/>
              </a:p>
            </p:txBody>
          </p:sp>
          <p:sp>
            <p:nvSpPr>
              <p:cNvPr id="39" name="文本框 38"/>
              <p:cNvSpPr txBox="1"/>
              <p:nvPr/>
            </p:nvSpPr>
            <p:spPr>
              <a:xfrm>
                <a:off x="5464472" y="3391423"/>
                <a:ext cx="1945570" cy="35941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a:latin typeface="Times New Roman" panose="02020603050405020304" pitchFamily="18" charset="0"/>
                    <a:cs typeface="Times New Roman" panose="02020603050405020304" pitchFamily="18" charset="0"/>
                  </a:rPr>
                  <a:t>USB</a:t>
                </a:r>
                <a:r>
                  <a:rPr lang="en-US" altLang="zh-CN" dirty="0">
                    <a:latin typeface="Times New Roman" panose="02020603050405020304" pitchFamily="18" charset="0"/>
                    <a:cs typeface="Times New Roman" panose="02020603050405020304" pitchFamily="18" charset="0"/>
                  </a:rPr>
                  <a:t>-TTL</a:t>
                </a:r>
                <a:endParaRPr lang="zh-CN" altLang="en-US" dirty="0">
                  <a:latin typeface="Times New Roman" panose="02020603050405020304" pitchFamily="18" charset="0"/>
                  <a:cs typeface="Times New Roman" panose="02020603050405020304" pitchFamily="18" charset="0"/>
                </a:endParaRPr>
              </a:p>
            </p:txBody>
          </p:sp>
          <p:sp>
            <p:nvSpPr>
              <p:cNvPr id="40" name="文本框 39"/>
              <p:cNvSpPr txBox="1"/>
              <p:nvPr/>
            </p:nvSpPr>
            <p:spPr>
              <a:xfrm>
                <a:off x="3695134" y="3391422"/>
                <a:ext cx="2093851" cy="369332"/>
              </a:xfrm>
              <a:prstGeom prst="rect">
                <a:avLst/>
              </a:prstGeom>
              <a:noFill/>
              <a:scene3d>
                <a:camera prst="orthographicFront"/>
                <a:lightRig rig="threePt" dir="t"/>
              </a:scene3d>
              <a:sp3d>
                <a:bevelT w="152400" h="50800" prst="softRound"/>
              </a:sp3d>
            </p:spPr>
            <p:txBody>
              <a:bodyPr wrap="square" rtlCol="0">
                <a:spAutoFit/>
              </a:bodyPr>
              <a:lstStyle/>
              <a:p>
                <a:pPr algn="ctr"/>
                <a:r>
                  <a:rPr lang="zh-CN" altLang="en-US" dirty="0"/>
                  <a:t>通信层</a:t>
                </a:r>
                <a:endParaRPr lang="zh-CN" altLang="en-US" dirty="0"/>
              </a:p>
            </p:txBody>
          </p:sp>
        </p:grpSp>
      </p:grpSp>
      <p:grpSp>
        <p:nvGrpSpPr>
          <p:cNvPr id="41" name="组合 40"/>
          <p:cNvGrpSpPr/>
          <p:nvPr/>
        </p:nvGrpSpPr>
        <p:grpSpPr>
          <a:xfrm>
            <a:off x="7553283" y="4748669"/>
            <a:ext cx="5934332" cy="1056593"/>
            <a:chOff x="2325748" y="4395766"/>
            <a:chExt cx="5934332" cy="1100771"/>
          </a:xfrm>
          <a:effectLst>
            <a:outerShdw blurRad="63500" sx="102000" sy="102000" algn="ctr" rotWithShape="0">
              <a:prstClr val="black">
                <a:alpha val="40000"/>
              </a:prstClr>
            </a:outerShdw>
          </a:effectLst>
        </p:grpSpPr>
        <p:sp>
          <p:nvSpPr>
            <p:cNvPr id="42" name="圆角矩形 52"/>
            <p:cNvSpPr/>
            <p:nvPr/>
          </p:nvSpPr>
          <p:spPr>
            <a:xfrm flipV="1">
              <a:off x="2325748" y="4395766"/>
              <a:ext cx="5934332" cy="1100771"/>
            </a:xfrm>
            <a:prstGeom prst="roundRect">
              <a:avLst/>
            </a:prstGeom>
            <a:solidFill>
              <a:schemeClr val="accent2">
                <a:lumMod val="40000"/>
                <a:lumOff val="60000"/>
              </a:schemeClr>
            </a:solidFill>
            <a:ln w="38100">
              <a:solidFill>
                <a:schemeClr val="tx1">
                  <a:alpha val="49000"/>
                </a:schemeClr>
              </a:solidFill>
              <a:prstDash val="sysDash"/>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2768305" y="4464977"/>
              <a:ext cx="5004128" cy="895892"/>
              <a:chOff x="2768305" y="4464977"/>
              <a:chExt cx="5004128" cy="895892"/>
            </a:xfrm>
          </p:grpSpPr>
          <p:sp>
            <p:nvSpPr>
              <p:cNvPr id="44" name="文本框 43"/>
              <p:cNvSpPr txBox="1"/>
              <p:nvPr/>
            </p:nvSpPr>
            <p:spPr>
              <a:xfrm>
                <a:off x="2768305" y="4977170"/>
                <a:ext cx="1877872" cy="383699"/>
              </a:xfrm>
              <a:prstGeom prst="rect">
                <a:avLst/>
              </a:prstGeom>
              <a:solidFill>
                <a:schemeClr val="accent6">
                  <a:lumMod val="40000"/>
                  <a:lumOff val="6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p>
                <a:pPr algn="ctr"/>
                <a:r>
                  <a:rPr lang="en-US" altLang="zh-CN">
                    <a:latin typeface="Times New Roman" panose="02020603050405020304" pitchFamily="18" charset="0"/>
                    <a:cs typeface="Times New Roman" panose="02020603050405020304" pitchFamily="18" charset="0"/>
                  </a:rPr>
                  <a:t>Flex </a:t>
                </a:r>
                <a:r>
                  <a:rPr lang="zh-CN" altLang="en-US"/>
                  <a:t>传感器</a:t>
                </a:r>
                <a:endParaRPr lang="zh-CN" altLang="en-US" dirty="0"/>
              </a:p>
            </p:txBody>
          </p:sp>
          <p:sp>
            <p:nvSpPr>
              <p:cNvPr id="45" name="文本框 44"/>
              <p:cNvSpPr txBox="1"/>
              <p:nvPr/>
            </p:nvSpPr>
            <p:spPr>
              <a:xfrm>
                <a:off x="5894561" y="4977170"/>
                <a:ext cx="1877872" cy="383699"/>
              </a:xfrm>
              <a:prstGeom prst="rect">
                <a:avLst/>
              </a:prstGeom>
              <a:solidFill>
                <a:schemeClr val="accent6">
                  <a:lumMod val="40000"/>
                  <a:lumOff val="6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dirty="0" err="1">
                    <a:latin typeface="Times New Roman" panose="02020603050405020304" pitchFamily="18" charset="0"/>
                    <a:cs typeface="Times New Roman" panose="02020603050405020304" pitchFamily="18" charset="0"/>
                  </a:rPr>
                  <a:t>Uhand </a:t>
                </a:r>
                <a:r>
                  <a:rPr lang="zh-CN" altLang="en-US" dirty="0"/>
                  <a:t>机械手</a:t>
                </a:r>
                <a:endParaRPr lang="zh-CN" altLang="en-US" dirty="0"/>
              </a:p>
            </p:txBody>
          </p:sp>
          <p:sp>
            <p:nvSpPr>
              <p:cNvPr id="46" name="文本框 45"/>
              <p:cNvSpPr txBox="1"/>
              <p:nvPr/>
            </p:nvSpPr>
            <p:spPr>
              <a:xfrm>
                <a:off x="4343792" y="4464977"/>
                <a:ext cx="1573882" cy="384775"/>
              </a:xfrm>
              <a:prstGeom prst="rect">
                <a:avLst/>
              </a:prstGeom>
              <a:noFill/>
              <a:scene3d>
                <a:camera prst="orthographicFront"/>
                <a:lightRig rig="threePt" dir="t"/>
              </a:scene3d>
              <a:sp3d>
                <a:bevelT w="152400" h="50800" prst="softRound"/>
              </a:sp3d>
            </p:spPr>
            <p:txBody>
              <a:bodyPr wrap="square" rtlCol="0">
                <a:spAutoFit/>
              </a:bodyPr>
              <a:lstStyle/>
              <a:p>
                <a:pPr algn="ctr"/>
                <a:r>
                  <a:rPr lang="zh-CN" altLang="en-US" dirty="0"/>
                  <a:t>感知执行层</a:t>
                </a:r>
                <a:endParaRPr lang="zh-CN" altLang="en-US" dirty="0"/>
              </a:p>
            </p:txBody>
          </p:sp>
        </p:grpSp>
      </p:grpSp>
      <p:sp>
        <p:nvSpPr>
          <p:cNvPr id="47" name="上箭头 50"/>
          <p:cNvSpPr/>
          <p:nvPr/>
        </p:nvSpPr>
        <p:spPr>
          <a:xfrm>
            <a:off x="8705472" y="4332146"/>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7557837" y="764704"/>
            <a:ext cx="5934332" cy="1537527"/>
            <a:chOff x="4516378" y="1104181"/>
            <a:chExt cx="5934332" cy="1537527"/>
          </a:xfrm>
          <a:effectLst>
            <a:outerShdw blurRad="63500" sx="102000" sy="102000" algn="ctr" rotWithShape="0">
              <a:prstClr val="black">
                <a:alpha val="40000"/>
              </a:prstClr>
            </a:outerShdw>
          </a:effectLst>
        </p:grpSpPr>
        <p:grpSp>
          <p:nvGrpSpPr>
            <p:cNvPr id="50" name="组合 49"/>
            <p:cNvGrpSpPr/>
            <p:nvPr/>
          </p:nvGrpSpPr>
          <p:grpSpPr>
            <a:xfrm>
              <a:off x="4516378" y="1104181"/>
              <a:ext cx="5934332" cy="1537527"/>
              <a:chOff x="2325748" y="198120"/>
              <a:chExt cx="5934332" cy="1537527"/>
            </a:xfrm>
          </p:grpSpPr>
          <p:sp>
            <p:nvSpPr>
              <p:cNvPr id="53" name="圆角矩形 64"/>
              <p:cNvSpPr/>
              <p:nvPr/>
            </p:nvSpPr>
            <p:spPr>
              <a:xfrm flipV="1">
                <a:off x="2325748" y="198120"/>
                <a:ext cx="5934332" cy="1537527"/>
              </a:xfrm>
              <a:prstGeom prst="roundRect">
                <a:avLst/>
              </a:prstGeom>
              <a:solidFill>
                <a:srgbClr val="ECCB78"/>
              </a:solidFill>
              <a:ln w="38100">
                <a:solidFill>
                  <a:srgbClr val="695116">
                    <a:alpha val="48627"/>
                  </a:srgbClr>
                </a:solidFill>
                <a:prstDash val="sysDash"/>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2713958" y="419720"/>
                <a:ext cx="5131551" cy="1012252"/>
                <a:chOff x="2713958" y="419720"/>
                <a:chExt cx="5131551" cy="1012252"/>
              </a:xfrm>
            </p:grpSpPr>
            <p:sp>
              <p:nvSpPr>
                <p:cNvPr id="55" name="文本框 54"/>
                <p:cNvSpPr txBox="1"/>
                <p:nvPr/>
              </p:nvSpPr>
              <p:spPr>
                <a:xfrm>
                  <a:off x="2713958" y="1062640"/>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数据集构建</a:t>
                  </a:r>
                  <a:endParaRPr lang="zh-CN" altLang="en-US" dirty="0"/>
                </a:p>
              </p:txBody>
            </p:sp>
            <p:sp>
              <p:nvSpPr>
                <p:cNvPr id="56" name="文本框 55"/>
                <p:cNvSpPr txBox="1"/>
                <p:nvPr/>
              </p:nvSpPr>
              <p:spPr>
                <a:xfrm>
                  <a:off x="4232808" y="419720"/>
                  <a:ext cx="2093851" cy="369332"/>
                </a:xfrm>
                <a:prstGeom prst="rect">
                  <a:avLst/>
                </a:prstGeom>
                <a:noFill/>
                <a:scene3d>
                  <a:camera prst="orthographicFront"/>
                  <a:lightRig rig="threePt" dir="t"/>
                </a:scene3d>
                <a:sp3d>
                  <a:bevelT w="152400" h="50800" prst="softRound"/>
                </a:sp3d>
              </p:spPr>
              <p:txBody>
                <a:bodyPr wrap="square" rtlCol="0">
                  <a:spAutoFit/>
                </a:bodyPr>
                <a:lstStyle/>
                <a:p>
                  <a:pPr algn="ctr"/>
                  <a:r>
                    <a:rPr lang="zh-CN" altLang="en-US" dirty="0"/>
                    <a:t>服务层</a:t>
                  </a:r>
                  <a:endParaRPr lang="zh-CN" altLang="en-US" dirty="0"/>
                </a:p>
              </p:txBody>
            </p:sp>
            <p:sp>
              <p:nvSpPr>
                <p:cNvPr id="57" name="文本框 56"/>
                <p:cNvSpPr txBox="1"/>
                <p:nvPr/>
              </p:nvSpPr>
              <p:spPr>
                <a:xfrm>
                  <a:off x="4520308" y="1061587"/>
                  <a:ext cx="1518850" cy="368300"/>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dirty="0">
                      <a:latin typeface="Times New Roman" panose="02020603050405020304" pitchFamily="18" charset="0"/>
                      <a:cs typeface="Times New Roman" panose="02020603050405020304" pitchFamily="18" charset="0"/>
                    </a:rPr>
                    <a:t>AI </a:t>
                  </a:r>
                  <a:r>
                    <a:rPr lang="zh-CN" altLang="en-US" dirty="0"/>
                    <a:t>推理</a:t>
                  </a:r>
                  <a:endParaRPr lang="zh-CN" altLang="en-US" dirty="0"/>
                </a:p>
              </p:txBody>
            </p:sp>
            <p:sp>
              <p:nvSpPr>
                <p:cNvPr id="58" name="文本框 57"/>
                <p:cNvSpPr txBox="1"/>
                <p:nvPr/>
              </p:nvSpPr>
              <p:spPr>
                <a:xfrm>
                  <a:off x="6326659" y="1061587"/>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特征提取</a:t>
                  </a:r>
                  <a:endParaRPr lang="zh-CN" altLang="en-US" dirty="0"/>
                </a:p>
              </p:txBody>
            </p:sp>
          </p:grpSp>
        </p:grpSp>
        <p:sp>
          <p:nvSpPr>
            <p:cNvPr id="51" name="文本框 50"/>
            <p:cNvSpPr txBox="1"/>
            <p:nvPr/>
          </p:nvSpPr>
          <p:spPr>
            <a:xfrm>
              <a:off x="8517289" y="1296568"/>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数据校正</a:t>
              </a:r>
              <a:endParaRPr lang="zh-CN" altLang="en-US" dirty="0"/>
            </a:p>
          </p:txBody>
        </p:sp>
        <p:sp>
          <p:nvSpPr>
            <p:cNvPr id="52" name="文本框 51"/>
            <p:cNvSpPr txBox="1"/>
            <p:nvPr/>
          </p:nvSpPr>
          <p:spPr>
            <a:xfrm>
              <a:off x="4904588" y="1296568"/>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p>
              <a:pPr algn="ctr"/>
              <a:r>
                <a:rPr lang="zh-CN" altLang="en-US" dirty="0"/>
                <a:t>人机协同</a:t>
              </a:r>
              <a:endParaRPr lang="zh-CN" altLang="en-US" dirty="0"/>
            </a:p>
          </p:txBody>
        </p:sp>
      </p:grpSp>
      <p:sp>
        <p:nvSpPr>
          <p:cNvPr id="59" name="上箭头 50"/>
          <p:cNvSpPr/>
          <p:nvPr/>
        </p:nvSpPr>
        <p:spPr>
          <a:xfrm flipV="1">
            <a:off x="11558748" y="4332146"/>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Rectangle 1"/>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zh-CN" altLang="zh-CN" sz="1000" b="0" i="0" u="none" strike="noStrike" cap="none" normalizeH="0" baseline="0">
                <a:ln>
                  <a:noFill/>
                </a:ln>
                <a:solidFill>
                  <a:srgbClr val="E96900"/>
                </a:solidFill>
                <a:effectLst/>
                <a:latin typeface="Arial" panose="020B0604020202020204" pitchFamily="34" charset="0"/>
                <a:ea typeface="Fira Code"/>
              </a:rPr>
              <a:t>Kafka</a:t>
            </a:r>
            <a:r>
              <a:rPr kumimoji="0" lang="zh-CN" altLang="zh-CN" sz="600" b="0" i="0" u="none" strike="noStrike" cap="none" normalizeH="0" baseline="0">
                <a:ln>
                  <a:noFill/>
                </a:ln>
                <a:solidFill>
                  <a:schemeClr val="tx1"/>
                </a:solidFill>
                <a:effectLst/>
                <a:latin typeface="Arial" panose="020B0604020202020204" pitchFamily="34" charset="0"/>
              </a:rPr>
              <a:t> </a:t>
            </a:r>
            <a:endParaRPr kumimoji="0" lang="zh-CN" altLang="zh-CN" sz="1800" b="0" i="0" u="none" strike="noStrike" cap="none" normalizeH="0" baseline="0">
              <a:ln>
                <a:noFill/>
              </a:ln>
              <a:solidFill>
                <a:schemeClr val="tx1"/>
              </a:solidFill>
              <a:effectLst/>
              <a:latin typeface="Arial" panose="020B0604020202020204" pitchFamily="34" charset="0"/>
            </a:endParaRPr>
          </a:p>
        </p:txBody>
      </p:sp>
      <p:sp>
        <p:nvSpPr>
          <p:cNvPr id="61" name="文本框 60"/>
          <p:cNvSpPr txBox="1"/>
          <p:nvPr/>
        </p:nvSpPr>
        <p:spPr>
          <a:xfrm>
            <a:off x="8175351" y="2997608"/>
            <a:ext cx="4858466" cy="368300"/>
          </a:xfrm>
          <a:prstGeom prst="rect">
            <a:avLst/>
          </a:prstGeom>
          <a:solidFill>
            <a:schemeClr val="accent5">
              <a:lumMod val="75000"/>
            </a:schemeClr>
          </a:solidFill>
          <a:ln w="41275">
            <a:solidFill>
              <a:schemeClr val="tx1">
                <a:alpha val="49000"/>
              </a:schemeClr>
            </a:solidFill>
            <a:prstDash val="dash"/>
          </a:ln>
          <a:effectLst>
            <a:outerShdw blurRad="63500" sx="102000" sy="102000" algn="ctr" rotWithShape="0">
              <a:prstClr val="black">
                <a:alpha val="40000"/>
              </a:prstClr>
            </a:outerShdw>
          </a:effectLst>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a:latin typeface="Times New Roman" panose="02020603050405020304" pitchFamily="18" charset="0"/>
                <a:cs typeface="Times New Roman" panose="02020603050405020304" pitchFamily="18" charset="0"/>
              </a:rPr>
              <a:t>Kafaka</a:t>
            </a:r>
            <a:r>
              <a:rPr lang="en-US" altLang="zh-CN" dirty="0"/>
              <a:t> </a:t>
            </a:r>
            <a:r>
              <a:rPr lang="zh-CN" altLang="en-US" dirty="0"/>
              <a:t>消息中间件</a:t>
            </a:r>
            <a:endParaRPr lang="zh-CN" altLang="en-US" dirty="0"/>
          </a:p>
        </p:txBody>
      </p:sp>
      <p:sp>
        <p:nvSpPr>
          <p:cNvPr id="62" name="上箭头 50"/>
          <p:cNvSpPr/>
          <p:nvPr/>
        </p:nvSpPr>
        <p:spPr>
          <a:xfrm>
            <a:off x="8694030" y="2420888"/>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上箭头 50"/>
          <p:cNvSpPr/>
          <p:nvPr/>
        </p:nvSpPr>
        <p:spPr>
          <a:xfrm flipV="1">
            <a:off x="11547306" y="2420888"/>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Motion Tracking</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407931" y="980728"/>
            <a:ext cx="8484549" cy="923330"/>
          </a:xfrm>
          <a:prstGeom prst="rect">
            <a:avLst/>
          </a:prstGeom>
        </p:spPr>
        <p:txBody>
          <a:bodyPr wrap="square">
            <a:spAutoFit/>
          </a:bodyPr>
          <a:lstStyle/>
          <a:p>
            <a:pPr marL="285750" indent="-285750">
              <a:buFont typeface="Arial" panose="020B0604020202020204" pitchFamily="34" charset="0"/>
              <a:buChar char="•"/>
            </a:pPr>
            <a:r>
              <a:rPr lang="en-US" altLang="zh-CN" b="1" dirty="0"/>
              <a:t>Zhang, </a:t>
            </a:r>
            <a:r>
              <a:rPr lang="en-US" altLang="zh-CN" b="1" dirty="0" err="1"/>
              <a:t>Zhe</a:t>
            </a:r>
            <a:r>
              <a:rPr lang="en-US" altLang="zh-CN" b="1" dirty="0"/>
              <a:t>, et al. “Fusing Wearable IMUs with Multi-View Images for Human Pose Estimation: A Geometric Approach.” </a:t>
            </a:r>
            <a:r>
              <a:rPr lang="en-US" altLang="zh-CN" b="1" i="1" dirty="0" err="1"/>
              <a:t>arXiv</a:t>
            </a:r>
            <a:r>
              <a:rPr lang="en-US" altLang="zh-CN" b="1" i="1" dirty="0"/>
              <a:t> preprint arXiv:2003.11163</a:t>
            </a:r>
            <a:r>
              <a:rPr lang="en-US" altLang="zh-CN" b="1" dirty="0"/>
              <a:t> (2020). </a:t>
            </a:r>
            <a:r>
              <a:rPr lang="zh-CN" altLang="en-US" b="1" dirty="0"/>
              <a:t>微软研院，东北大学</a:t>
            </a:r>
            <a:endParaRPr lang="zh-CN" altLang="en-US" b="1" dirty="0"/>
          </a:p>
        </p:txBody>
      </p:sp>
      <p:pic>
        <p:nvPicPr>
          <p:cNvPr id="7" name="图片 6"/>
          <p:cNvPicPr>
            <a:picLocks noChangeAspect="1"/>
          </p:cNvPicPr>
          <p:nvPr/>
        </p:nvPicPr>
        <p:blipFill>
          <a:blip r:embed="rId1"/>
          <a:stretch>
            <a:fillRect/>
          </a:stretch>
        </p:blipFill>
        <p:spPr>
          <a:xfrm>
            <a:off x="683568" y="1916832"/>
            <a:ext cx="8097465" cy="3456384"/>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Motion Tracking</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1754326"/>
          </a:xfrm>
          <a:prstGeom prst="rect">
            <a:avLst/>
          </a:prstGeom>
        </p:spPr>
        <p:txBody>
          <a:bodyPr wrap="square">
            <a:spAutoFit/>
          </a:bodyPr>
          <a:lstStyle/>
          <a:p>
            <a:pPr marL="285750" indent="-285750">
              <a:buFont typeface="Arial" panose="020B0604020202020204" pitchFamily="34" charset="0"/>
              <a:buChar char="•"/>
            </a:pPr>
            <a:r>
              <a:rPr lang="en-US" altLang="zh-CN" b="1" dirty="0" err="1"/>
              <a:t>Katsuhara</a:t>
            </a:r>
            <a:r>
              <a:rPr lang="en-US" altLang="zh-CN" b="1" dirty="0"/>
              <a:t>, </a:t>
            </a:r>
            <a:r>
              <a:rPr lang="en-US" altLang="zh-CN" b="1" dirty="0" err="1"/>
              <a:t>Yasuo</a:t>
            </a:r>
            <a:r>
              <a:rPr lang="en-US" altLang="zh-CN" b="1" dirty="0"/>
              <a:t>, and </a:t>
            </a:r>
            <a:r>
              <a:rPr lang="en-US" altLang="zh-CN" b="1" dirty="0" err="1"/>
              <a:t>Hirotaka</a:t>
            </a:r>
            <a:r>
              <a:rPr lang="en-US" altLang="zh-CN" b="1" dirty="0"/>
              <a:t> </a:t>
            </a:r>
            <a:r>
              <a:rPr lang="en-US" altLang="zh-CN" b="1" dirty="0" err="1"/>
              <a:t>Kaji</a:t>
            </a:r>
            <a:r>
              <a:rPr lang="en-US" altLang="zh-CN" b="1" dirty="0"/>
              <a:t>. "Towards multi-person motion forecasting: IMU based motion capture approach."UbiComp2019, </a:t>
            </a:r>
            <a:r>
              <a:rPr lang="en-US" altLang="zh-CN" b="1" dirty="0" err="1"/>
              <a:t>YasuoKatsuhara</a:t>
            </a:r>
            <a:r>
              <a:rPr lang="en-US" altLang="zh-CN" b="1" dirty="0"/>
              <a:t> </a:t>
            </a:r>
            <a:r>
              <a:rPr lang="en-US" altLang="zh-CN" b="1" dirty="0" err="1"/>
              <a:t>FrontierResearchCenter</a:t>
            </a:r>
            <a:r>
              <a:rPr lang="en-US" altLang="zh-CN" b="1" dirty="0"/>
              <a:t>.</a:t>
            </a:r>
            <a:endParaRPr lang="en-US" altLang="zh-CN" b="1" dirty="0"/>
          </a:p>
          <a:p>
            <a:pPr marL="285750" indent="-285750">
              <a:buFont typeface="Wingdings" panose="05000000000000000000" pitchFamily="2" charset="2"/>
              <a:buChar char="Ø"/>
            </a:pPr>
            <a:r>
              <a:rPr lang="en-US" altLang="zh-CN" dirty="0"/>
              <a:t>propose a multi-person motion forecasting system by using IMU motion captures to overcome these difficulties simultaneously.</a:t>
            </a:r>
            <a:endParaRPr lang="en-US" altLang="zh-CN" dirty="0"/>
          </a:p>
          <a:p>
            <a:pPr marL="285750" indent="-285750">
              <a:buFont typeface="Wingdings" panose="05000000000000000000" pitchFamily="2" charset="2"/>
              <a:buChar char="Ø"/>
            </a:pPr>
            <a:r>
              <a:rPr lang="en-US" altLang="zh-CN" dirty="0"/>
              <a:t>Capture Devices: Perception Neuron 2.0.</a:t>
            </a:r>
            <a:endParaRPr lang="en-US" altLang="zh-CN" dirty="0"/>
          </a:p>
          <a:p>
            <a:pPr marL="285750" indent="-285750">
              <a:buFont typeface="Wingdings" panose="05000000000000000000" pitchFamily="2" charset="2"/>
              <a:buChar char="Ø"/>
            </a:pPr>
            <a:endParaRPr lang="zh-CN" altLang="en-US" dirty="0"/>
          </a:p>
        </p:txBody>
      </p:sp>
      <p:pic>
        <p:nvPicPr>
          <p:cNvPr id="2" name="图片 1"/>
          <p:cNvPicPr>
            <a:picLocks noChangeAspect="1"/>
          </p:cNvPicPr>
          <p:nvPr/>
        </p:nvPicPr>
        <p:blipFill>
          <a:blip r:embed="rId1"/>
          <a:stretch>
            <a:fillRect/>
          </a:stretch>
        </p:blipFill>
        <p:spPr>
          <a:xfrm>
            <a:off x="6372200" y="2996952"/>
            <a:ext cx="1656184" cy="2378201"/>
          </a:xfrm>
          <a:prstGeom prst="rect">
            <a:avLst/>
          </a:prstGeom>
        </p:spPr>
      </p:pic>
      <p:pic>
        <p:nvPicPr>
          <p:cNvPr id="9" name="图片 8"/>
          <p:cNvPicPr>
            <a:picLocks noChangeAspect="1"/>
          </p:cNvPicPr>
          <p:nvPr/>
        </p:nvPicPr>
        <p:blipFill>
          <a:blip r:embed="rId2">
            <a:clrChange>
              <a:clrFrom>
                <a:srgbClr val="FFFFFF"/>
              </a:clrFrom>
              <a:clrTo>
                <a:srgbClr val="FFFFFF">
                  <a:alpha val="0"/>
                </a:srgbClr>
              </a:clrTo>
            </a:clrChange>
          </a:blip>
          <a:stretch>
            <a:fillRect/>
          </a:stretch>
        </p:blipFill>
        <p:spPr>
          <a:xfrm>
            <a:off x="539552" y="2924944"/>
            <a:ext cx="5157804" cy="2664296"/>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Motion Tracking</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369332"/>
          </a:xfrm>
          <a:prstGeom prst="rect">
            <a:avLst/>
          </a:prstGeom>
        </p:spPr>
        <p:txBody>
          <a:bodyPr wrap="square">
            <a:spAutoFit/>
          </a:bodyPr>
          <a:lstStyle/>
          <a:p>
            <a:pPr marL="285750" indent="-285750">
              <a:buFont typeface="Arial" panose="020B0604020202020204" pitchFamily="34" charset="0"/>
              <a:buChar char="•"/>
            </a:pPr>
            <a:r>
              <a:rPr lang="en-US" altLang="zh-CN" b="1" dirty="0"/>
              <a:t>Perception Neuron2.0</a:t>
            </a:r>
            <a:endParaRPr lang="zh-CN" altLang="en-US" dirty="0"/>
          </a:p>
        </p:txBody>
      </p:sp>
      <p:pic>
        <p:nvPicPr>
          <p:cNvPr id="11" name="图片 10"/>
          <p:cNvPicPr>
            <a:picLocks noChangeAspect="1"/>
          </p:cNvPicPr>
          <p:nvPr/>
        </p:nvPicPr>
        <p:blipFill>
          <a:blip r:embed="rId1"/>
          <a:stretch>
            <a:fillRect/>
          </a:stretch>
        </p:blipFill>
        <p:spPr>
          <a:xfrm>
            <a:off x="179512" y="1412775"/>
            <a:ext cx="4968552" cy="4478149"/>
          </a:xfrm>
          <a:prstGeom prst="rect">
            <a:avLst/>
          </a:prstGeom>
        </p:spPr>
      </p:pic>
      <p:pic>
        <p:nvPicPr>
          <p:cNvPr id="7" name="图片 6"/>
          <p:cNvPicPr>
            <a:picLocks noChangeAspect="1"/>
          </p:cNvPicPr>
          <p:nvPr/>
        </p:nvPicPr>
        <p:blipFill>
          <a:blip r:embed="rId2"/>
          <a:stretch>
            <a:fillRect/>
          </a:stretch>
        </p:blipFill>
        <p:spPr>
          <a:xfrm>
            <a:off x="5220072" y="1412776"/>
            <a:ext cx="3010161" cy="2903472"/>
          </a:xfrm>
          <a:prstGeom prst="rect">
            <a:avLst/>
          </a:prstGeom>
        </p:spPr>
      </p:pic>
      <p:sp>
        <p:nvSpPr>
          <p:cNvPr id="10" name="文本框 9"/>
          <p:cNvSpPr txBox="1"/>
          <p:nvPr/>
        </p:nvSpPr>
        <p:spPr>
          <a:xfrm>
            <a:off x="5266015" y="4653136"/>
            <a:ext cx="3877985" cy="923330"/>
          </a:xfrm>
          <a:prstGeom prst="rect">
            <a:avLst/>
          </a:prstGeom>
          <a:noFill/>
        </p:spPr>
        <p:txBody>
          <a:bodyPr wrap="none" rtlCol="0">
            <a:spAutoFit/>
          </a:bodyPr>
          <a:lstStyle/>
          <a:p>
            <a:pPr marL="285750" indent="-285750">
              <a:buFont typeface="Wingdings" panose="05000000000000000000" pitchFamily="2" charset="2"/>
              <a:buChar char="Ø"/>
            </a:pPr>
            <a:r>
              <a:rPr lang="en-US" altLang="zh-CN" dirty="0"/>
              <a:t>Neuron </a:t>
            </a:r>
            <a:r>
              <a:rPr lang="zh-CN" altLang="en-US" dirty="0"/>
              <a:t>节点集成了加速度计，</a:t>
            </a:r>
            <a:endParaRPr lang="en-US" altLang="zh-CN" dirty="0"/>
          </a:p>
          <a:p>
            <a:r>
              <a:rPr lang="zh-CN" altLang="en-US" dirty="0"/>
              <a:t>陀螺仪，以及磁力计惯性测量单元。</a:t>
            </a:r>
            <a:endParaRPr lang="en-US" altLang="zh-CN" dirty="0"/>
          </a:p>
          <a:p>
            <a:pPr marL="285750" indent="-285750">
              <a:buFont typeface="Wingdings" panose="05000000000000000000" pitchFamily="2" charset="2"/>
              <a:buChar char="Ø"/>
            </a:pPr>
            <a:r>
              <a:rPr lang="zh-CN" altLang="en-US" dirty="0">
                <a:hlinkClick r:id="rId3"/>
              </a:rPr>
              <a:t>视频地址</a:t>
            </a:r>
            <a:r>
              <a:rPr lang="en-US" altLang="zh-CN" dirty="0"/>
              <a:t>: 45800</a:t>
            </a:r>
            <a:r>
              <a:rPr lang="zh-CN" altLang="en-US" dirty="0"/>
              <a:t>元</a:t>
            </a:r>
            <a:endParaRPr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Motion Tracking</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1754326"/>
          </a:xfrm>
          <a:prstGeom prst="rect">
            <a:avLst/>
          </a:prstGeom>
        </p:spPr>
        <p:txBody>
          <a:bodyPr wrap="square">
            <a:spAutoFit/>
          </a:bodyPr>
          <a:lstStyle/>
          <a:p>
            <a:pPr marL="285750" indent="-285750">
              <a:buFont typeface="Arial" panose="020B0604020202020204" pitchFamily="34" charset="0"/>
              <a:buChar char="•"/>
            </a:pPr>
            <a:r>
              <a:rPr lang="en-US" altLang="zh-CN" b="1" dirty="0"/>
              <a:t>Leap Motion: </a:t>
            </a:r>
            <a:r>
              <a:rPr lang="zh-CN" altLang="en-US" b="1" dirty="0">
                <a:hlinkClick r:id="rId1"/>
              </a:rPr>
              <a:t>视频</a:t>
            </a:r>
            <a:r>
              <a:rPr lang="zh-CN" altLang="en-US" b="1" dirty="0"/>
              <a:t>   </a:t>
            </a:r>
            <a:r>
              <a:rPr lang="zh-CN" altLang="en-US" b="1" dirty="0">
                <a:hlinkClick r:id="rId2"/>
              </a:rPr>
              <a:t>店家</a:t>
            </a:r>
            <a:r>
              <a:rPr lang="zh-CN" altLang="en-US" b="1" dirty="0"/>
              <a:t>  </a:t>
            </a:r>
            <a:r>
              <a:rPr lang="en-US" altLang="zh-CN" b="1" dirty="0"/>
              <a:t>1200</a:t>
            </a:r>
            <a:r>
              <a:rPr lang="zh-CN" altLang="en-US" b="1" dirty="0"/>
              <a:t>元</a:t>
            </a:r>
            <a:endParaRPr lang="en-US" altLang="zh-CN" b="1" dirty="0"/>
          </a:p>
          <a:p>
            <a:pPr marL="285750" indent="-285750">
              <a:buFont typeface="Arial" panose="020B0604020202020204" pitchFamily="34" charset="0"/>
              <a:buChar char="•"/>
            </a:pPr>
            <a:endParaRPr lang="en-US" altLang="zh-CN" b="1" dirty="0"/>
          </a:p>
          <a:p>
            <a:pPr marL="285750" indent="-285750">
              <a:buFont typeface="Wingdings" panose="05000000000000000000" pitchFamily="2" charset="2"/>
              <a:buChar char="Ø"/>
            </a:pPr>
            <a:r>
              <a:rPr lang="zh-CN" altLang="en-US" b="1" dirty="0"/>
              <a:t>基于红外摄像头，感知距离</a:t>
            </a:r>
            <a:r>
              <a:rPr lang="en-US" altLang="zh-CN" b="1" dirty="0"/>
              <a:t>60</a:t>
            </a:r>
            <a:r>
              <a:rPr lang="zh-CN" altLang="en-US" b="1" dirty="0"/>
              <a:t>*</a:t>
            </a:r>
            <a:r>
              <a:rPr lang="en-US" altLang="zh-CN" b="1" dirty="0"/>
              <a:t>60</a:t>
            </a:r>
            <a:r>
              <a:rPr lang="zh-CN" altLang="en-US" b="1" dirty="0"/>
              <a:t>*</a:t>
            </a:r>
            <a:r>
              <a:rPr lang="en-US" altLang="zh-CN" b="1" dirty="0"/>
              <a:t>60cm</a:t>
            </a:r>
            <a:r>
              <a:rPr lang="zh-CN" altLang="en-US" b="1" dirty="0"/>
              <a:t>；精度</a:t>
            </a:r>
            <a:r>
              <a:rPr lang="en-US" altLang="zh-CN" b="1" dirty="0"/>
              <a:t>1mm</a:t>
            </a:r>
            <a:r>
              <a:rPr lang="zh-CN" altLang="en-US" b="1" dirty="0"/>
              <a:t>。</a:t>
            </a:r>
            <a:endParaRPr lang="en-US" altLang="zh-CN" b="1" dirty="0"/>
          </a:p>
          <a:p>
            <a:pPr marL="285750" indent="-285750">
              <a:buFont typeface="Wingdings" panose="05000000000000000000" pitchFamily="2" charset="2"/>
              <a:buChar char="Ø"/>
            </a:pPr>
            <a:r>
              <a:rPr lang="zh-CN" altLang="en-US" b="1" dirty="0"/>
              <a:t>是一种检测和跟踪</a:t>
            </a:r>
            <a:r>
              <a:rPr lang="en-US" altLang="zh-CN" b="1" dirty="0"/>
              <a:t>hands, fingers and finger-like tools</a:t>
            </a:r>
            <a:r>
              <a:rPr lang="zh-CN" altLang="en-US" b="1" dirty="0"/>
              <a:t>的设备</a:t>
            </a:r>
            <a:endParaRPr lang="en-US" altLang="zh-CN" b="1" dirty="0"/>
          </a:p>
          <a:p>
            <a:pPr marL="285750" indent="-285750">
              <a:buFont typeface="Wingdings" panose="05000000000000000000" pitchFamily="2" charset="2"/>
              <a:buChar char="Ø"/>
            </a:pPr>
            <a:r>
              <a:rPr lang="en-US" altLang="zh-CN" b="1" dirty="0" err="1">
                <a:hlinkClick r:id="rId3"/>
              </a:rPr>
              <a:t>Ultraleap</a:t>
            </a:r>
            <a:r>
              <a:rPr lang="en-US" altLang="zh-CN" b="1" dirty="0">
                <a:hlinkClick r:id="rId3"/>
              </a:rPr>
              <a:t> IR 170 </a:t>
            </a:r>
            <a:r>
              <a:rPr lang="zh-CN" altLang="en-US" b="1" dirty="0">
                <a:hlinkClick r:id="rId3"/>
              </a:rPr>
              <a:t>模组</a:t>
            </a:r>
            <a:r>
              <a:rPr lang="zh-CN" altLang="en-US" b="1" dirty="0"/>
              <a:t>   </a:t>
            </a:r>
            <a:r>
              <a:rPr lang="en-US" altLang="zh-CN" b="1" dirty="0"/>
              <a:t>1688 </a:t>
            </a:r>
            <a:r>
              <a:rPr lang="en-US" altLang="zh-CN" dirty="0"/>
              <a:t>Stereo IR 710</a:t>
            </a:r>
            <a:r>
              <a:rPr lang="zh-CN" altLang="en-US" dirty="0"/>
              <a:t>的视场角达</a:t>
            </a:r>
            <a:r>
              <a:rPr lang="en-US" altLang="zh-CN" dirty="0"/>
              <a:t>170x170°</a:t>
            </a:r>
            <a:r>
              <a:rPr lang="zh-CN" altLang="en-US" dirty="0"/>
              <a:t>（最低</a:t>
            </a:r>
            <a:r>
              <a:rPr lang="en-US" altLang="zh-CN" dirty="0"/>
              <a:t>160x160°</a:t>
            </a:r>
            <a:r>
              <a:rPr lang="zh-CN" altLang="en-US" dirty="0"/>
              <a:t>），比</a:t>
            </a:r>
            <a:r>
              <a:rPr lang="en-US" altLang="zh-CN" dirty="0"/>
              <a:t>Leap Motion</a:t>
            </a:r>
            <a:r>
              <a:rPr lang="zh-CN" altLang="en-US" dirty="0"/>
              <a:t>更大（</a:t>
            </a:r>
            <a:r>
              <a:rPr lang="en-US" altLang="zh-CN" dirty="0"/>
              <a:t>140x120°</a:t>
            </a:r>
            <a:r>
              <a:rPr lang="zh-CN" altLang="en-US" dirty="0"/>
              <a:t>），也就是说追踪范围更广，而且耗电更低。</a:t>
            </a:r>
            <a:endParaRPr lang="zh-CN" altLang="en-US" b="1" dirty="0"/>
          </a:p>
        </p:txBody>
      </p:sp>
      <p:pic>
        <p:nvPicPr>
          <p:cNvPr id="2" name="图片 1"/>
          <p:cNvPicPr>
            <a:picLocks noChangeAspect="1"/>
          </p:cNvPicPr>
          <p:nvPr/>
        </p:nvPicPr>
        <p:blipFill>
          <a:blip r:embed="rId4">
            <a:clrChange>
              <a:clrFrom>
                <a:srgbClr val="FFFFFF"/>
              </a:clrFrom>
              <a:clrTo>
                <a:srgbClr val="FFFFFF">
                  <a:alpha val="0"/>
                </a:srgbClr>
              </a:clrTo>
            </a:clrChange>
          </a:blip>
          <a:stretch>
            <a:fillRect/>
          </a:stretch>
        </p:blipFill>
        <p:spPr>
          <a:xfrm>
            <a:off x="5436096" y="3717032"/>
            <a:ext cx="3572823" cy="2016224"/>
          </a:xfrm>
          <a:prstGeom prst="rect">
            <a:avLst/>
          </a:prstGeom>
        </p:spPr>
      </p:pic>
      <p:pic>
        <p:nvPicPr>
          <p:cNvPr id="9" name="图片 8"/>
          <p:cNvPicPr>
            <a:picLocks noChangeAspect="1"/>
          </p:cNvPicPr>
          <p:nvPr/>
        </p:nvPicPr>
        <p:blipFill>
          <a:blip r:embed="rId5"/>
          <a:stretch>
            <a:fillRect/>
          </a:stretch>
        </p:blipFill>
        <p:spPr>
          <a:xfrm>
            <a:off x="1691680" y="3573016"/>
            <a:ext cx="1767993" cy="1912786"/>
          </a:xfrm>
          <a:prstGeom prst="rect">
            <a:avLst/>
          </a:prstGeom>
        </p:spPr>
      </p:pic>
      <p:pic>
        <p:nvPicPr>
          <p:cNvPr id="7" name="图片 6"/>
          <p:cNvPicPr>
            <a:picLocks noChangeAspect="1"/>
          </p:cNvPicPr>
          <p:nvPr/>
        </p:nvPicPr>
        <p:blipFill>
          <a:blip r:embed="rId6"/>
          <a:stretch>
            <a:fillRect/>
          </a:stretch>
        </p:blipFill>
        <p:spPr>
          <a:xfrm>
            <a:off x="179512" y="5517232"/>
            <a:ext cx="5639289" cy="118120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Motion Tracking</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1200329"/>
          </a:xfrm>
          <a:prstGeom prst="rect">
            <a:avLst/>
          </a:prstGeom>
        </p:spPr>
        <p:txBody>
          <a:bodyPr wrap="square">
            <a:spAutoFit/>
          </a:bodyPr>
          <a:lstStyle/>
          <a:p>
            <a:pPr marL="285750" indent="-285750">
              <a:buFont typeface="Arial" panose="020B0604020202020204" pitchFamily="34" charset="0"/>
              <a:buChar char="•"/>
            </a:pPr>
            <a:r>
              <a:rPr lang="zh-CN" altLang="en-US" b="1" dirty="0"/>
              <a:t>运动手表</a:t>
            </a:r>
            <a:endParaRPr lang="en-US" altLang="zh-CN" b="1" dirty="0"/>
          </a:p>
          <a:p>
            <a:pPr marL="285750" indent="-285750">
              <a:buFont typeface="Wingdings" panose="05000000000000000000" pitchFamily="2" charset="2"/>
              <a:buChar char="Ø"/>
            </a:pPr>
            <a:r>
              <a:rPr lang="en-US" altLang="zh-CN" b="1" dirty="0"/>
              <a:t>Fitbit Versa2:   https://item.jd.com/100007718964.html     1580</a:t>
            </a:r>
            <a:endParaRPr lang="en-US" altLang="zh-CN" b="1" dirty="0"/>
          </a:p>
          <a:p>
            <a:pPr marL="285750" indent="-285750">
              <a:buFont typeface="Wingdings" panose="05000000000000000000" pitchFamily="2" charset="2"/>
              <a:buChar char="Ø"/>
            </a:pPr>
            <a:r>
              <a:rPr lang="en-US" altLang="zh-CN" b="1" dirty="0" err="1"/>
              <a:t>Fitsense</a:t>
            </a:r>
            <a:r>
              <a:rPr lang="en-US" altLang="zh-CN" b="1" dirty="0"/>
              <a:t>:    </a:t>
            </a:r>
            <a:r>
              <a:rPr lang="en-US" altLang="zh-CN" b="1" dirty="0">
                <a:hlinkClick r:id="rId1"/>
              </a:rPr>
              <a:t>https://item.jd.com/10022025303743.html</a:t>
            </a:r>
            <a:r>
              <a:rPr lang="en-US" altLang="zh-CN" b="1" dirty="0"/>
              <a:t>  3780  ECG </a:t>
            </a:r>
            <a:r>
              <a:rPr lang="zh-CN" altLang="en-US" b="1" dirty="0"/>
              <a:t>很厉害</a:t>
            </a:r>
            <a:endParaRPr lang="en-US" altLang="zh-CN" b="1" dirty="0"/>
          </a:p>
          <a:p>
            <a:pPr marL="285750" indent="-285750">
              <a:buFont typeface="Wingdings" panose="05000000000000000000" pitchFamily="2" charset="2"/>
              <a:buChar char="Ø"/>
            </a:pPr>
            <a:endParaRPr lang="zh-CN" altLang="en-US" b="1" dirty="0"/>
          </a:p>
        </p:txBody>
      </p:sp>
      <p:pic>
        <p:nvPicPr>
          <p:cNvPr id="7" name="图片 6"/>
          <p:cNvPicPr>
            <a:picLocks noChangeAspect="1"/>
          </p:cNvPicPr>
          <p:nvPr/>
        </p:nvPicPr>
        <p:blipFill>
          <a:blip r:embed="rId2"/>
          <a:stretch>
            <a:fillRect/>
          </a:stretch>
        </p:blipFill>
        <p:spPr>
          <a:xfrm>
            <a:off x="4339466" y="1932231"/>
            <a:ext cx="4796502" cy="4925769"/>
          </a:xfrm>
          <a:prstGeom prst="rect">
            <a:avLst/>
          </a:prstGeom>
        </p:spPr>
      </p:pic>
      <p:pic>
        <p:nvPicPr>
          <p:cNvPr id="10" name="图片 9"/>
          <p:cNvPicPr>
            <a:picLocks noChangeAspect="1"/>
          </p:cNvPicPr>
          <p:nvPr/>
        </p:nvPicPr>
        <p:blipFill>
          <a:blip r:embed="rId3"/>
          <a:stretch>
            <a:fillRect/>
          </a:stretch>
        </p:blipFill>
        <p:spPr>
          <a:xfrm>
            <a:off x="0" y="3394383"/>
            <a:ext cx="7756776" cy="344191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1477328"/>
          </a:xfrm>
          <a:prstGeom prst="rect">
            <a:avLst/>
          </a:prstGeom>
        </p:spPr>
        <p:txBody>
          <a:bodyPr wrap="square">
            <a:spAutoFit/>
          </a:bodyPr>
          <a:lstStyle/>
          <a:p>
            <a:pPr marL="285750" indent="-285750">
              <a:buFont typeface="Arial" panose="020B0604020202020204" pitchFamily="34" charset="0"/>
              <a:buChar char="•"/>
            </a:pPr>
            <a:r>
              <a:rPr lang="en-US" altLang="zh-CN" b="1" dirty="0"/>
              <a:t>Kwon, </a:t>
            </a:r>
            <a:r>
              <a:rPr lang="en-US" altLang="zh-CN" b="1" dirty="0" err="1"/>
              <a:t>Hyeokhyen</a:t>
            </a:r>
            <a:r>
              <a:rPr lang="en-US" altLang="zh-CN" b="1" dirty="0"/>
              <a:t>, et al. “</a:t>
            </a:r>
            <a:r>
              <a:rPr lang="en-US" altLang="zh-CN" b="1" dirty="0" err="1"/>
              <a:t>IMUTube</a:t>
            </a:r>
            <a:r>
              <a:rPr lang="en-US" altLang="zh-CN" b="1" dirty="0"/>
              <a:t>: Automatic extraction of virtual on-body </a:t>
            </a:r>
            <a:r>
              <a:rPr lang="en-US" altLang="zh-CN" b="1" dirty="0" err="1"/>
              <a:t>accelerometry</a:t>
            </a:r>
            <a:r>
              <a:rPr lang="en-US" altLang="zh-CN" b="1" dirty="0"/>
              <a:t> from video for human activity recognition.” </a:t>
            </a:r>
            <a:r>
              <a:rPr lang="en-US" altLang="zh-CN" b="1" dirty="0" err="1"/>
              <a:t>arXiv</a:t>
            </a:r>
            <a:r>
              <a:rPr lang="en-US" altLang="zh-CN" b="1" dirty="0"/>
              <a:t> preprint arXiv:2006.05675 (2020). </a:t>
            </a:r>
            <a:r>
              <a:rPr lang="en-US" altLang="zh-CN" b="1" dirty="0" err="1"/>
              <a:t>GeorgiaTech</a:t>
            </a:r>
            <a:r>
              <a:rPr lang="zh-CN" altLang="en-US" b="1" dirty="0"/>
              <a:t>，</a:t>
            </a:r>
            <a:r>
              <a:rPr lang="en-US" altLang="zh-CN" b="1" dirty="0" err="1"/>
              <a:t>UniversityofOxford</a:t>
            </a:r>
            <a:endParaRPr lang="en-US" altLang="zh-CN" b="1" dirty="0"/>
          </a:p>
          <a:p>
            <a:pPr marL="285750" indent="-285750">
              <a:buFont typeface="Wingdings" panose="05000000000000000000" pitchFamily="2" charset="2"/>
              <a:buChar char="Ø"/>
            </a:pPr>
            <a:r>
              <a:rPr lang="en-US" altLang="zh-CN" dirty="0"/>
              <a:t>Using video data to generate data for virtual IMUs that will then used for deriving sensor-based human activity recognition system.</a:t>
            </a:r>
            <a:endParaRPr lang="zh-CN" altLang="en-US" dirty="0"/>
          </a:p>
        </p:txBody>
      </p:sp>
      <p:pic>
        <p:nvPicPr>
          <p:cNvPr id="7" name="图片 6"/>
          <p:cNvPicPr>
            <a:picLocks noChangeAspect="1"/>
          </p:cNvPicPr>
          <p:nvPr/>
        </p:nvPicPr>
        <p:blipFill>
          <a:blip r:embed="rId1">
            <a:clrChange>
              <a:clrFrom>
                <a:srgbClr val="FFFFFF"/>
              </a:clrFrom>
              <a:clrTo>
                <a:srgbClr val="FFFFFF">
                  <a:alpha val="0"/>
                </a:srgbClr>
              </a:clrTo>
            </a:clrChange>
          </a:blip>
          <a:stretch>
            <a:fillRect/>
          </a:stretch>
        </p:blipFill>
        <p:spPr>
          <a:xfrm>
            <a:off x="179512" y="2348880"/>
            <a:ext cx="7445385" cy="3061637"/>
          </a:xfrm>
          <a:prstGeom prst="rect">
            <a:avLst/>
          </a:prstGeom>
        </p:spPr>
      </p:pic>
      <p:pic>
        <p:nvPicPr>
          <p:cNvPr id="8" name="图片 7"/>
          <p:cNvPicPr>
            <a:picLocks noChangeAspect="1"/>
          </p:cNvPicPr>
          <p:nvPr/>
        </p:nvPicPr>
        <p:blipFill>
          <a:blip r:embed="rId2">
            <a:clrChange>
              <a:clrFrom>
                <a:srgbClr val="FFFFFF"/>
              </a:clrFrom>
              <a:clrTo>
                <a:srgbClr val="FFFFFF">
                  <a:alpha val="0"/>
                </a:srgbClr>
              </a:clrTo>
            </a:clrChange>
          </a:blip>
          <a:stretch>
            <a:fillRect/>
          </a:stretch>
        </p:blipFill>
        <p:spPr>
          <a:xfrm>
            <a:off x="5565968" y="1988840"/>
            <a:ext cx="3563888" cy="14401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69590" y="764704"/>
            <a:ext cx="9004820" cy="2031325"/>
          </a:xfrm>
          <a:prstGeom prst="rect">
            <a:avLst/>
          </a:prstGeom>
        </p:spPr>
        <p:txBody>
          <a:bodyPr wrap="square">
            <a:spAutoFit/>
          </a:bodyPr>
          <a:lstStyle/>
          <a:p>
            <a:pPr marL="285750" indent="-285750">
              <a:buFont typeface="Arial" panose="020B0604020202020204" pitchFamily="34" charset="0"/>
              <a:buChar char="•"/>
            </a:pPr>
            <a:r>
              <a:rPr lang="en-US" altLang="zh-CN" b="1" dirty="0" err="1"/>
              <a:t>Molchanov</a:t>
            </a:r>
            <a:r>
              <a:rPr lang="en-US" altLang="zh-CN" b="1" dirty="0"/>
              <a:t>, </a:t>
            </a:r>
            <a:r>
              <a:rPr lang="en-US" altLang="zh-CN" b="1" dirty="0" err="1"/>
              <a:t>Pavlo</a:t>
            </a:r>
            <a:r>
              <a:rPr lang="en-US" altLang="zh-CN" b="1" dirty="0"/>
              <a:t>, et al. "Online detection and classification of dynamic hand gestures with recurrent 3d convolutional neural network." Proceedings of the IEEE conference on computer vision and pattern recognition. 2016.  </a:t>
            </a:r>
            <a:r>
              <a:rPr lang="en-US" altLang="zh-CN" b="1" dirty="0">
                <a:solidFill>
                  <a:srgbClr val="FF0000"/>
                </a:solidFill>
              </a:rPr>
              <a:t>Author(NVIDIA Organization)</a:t>
            </a:r>
            <a:endParaRPr lang="en-US" altLang="zh-CN" b="1" dirty="0">
              <a:solidFill>
                <a:srgbClr val="FF0000"/>
              </a:solidFill>
            </a:endParaRPr>
          </a:p>
          <a:p>
            <a:pPr marL="285750" indent="-285750">
              <a:buFont typeface="Arial" panose="020B0604020202020204" pitchFamily="34" charset="0"/>
              <a:buChar char="•"/>
            </a:pPr>
            <a:endParaRPr lang="en-US" altLang="zh-CN" b="1" dirty="0">
              <a:solidFill>
                <a:srgbClr val="FF0000"/>
              </a:solidFill>
            </a:endParaRPr>
          </a:p>
          <a:p>
            <a:pPr marL="285750" indent="-285750">
              <a:buFont typeface="Wingdings" panose="05000000000000000000" pitchFamily="2" charset="2"/>
              <a:buChar char="Ø"/>
            </a:pPr>
            <a:r>
              <a:rPr lang="en-US" altLang="zh-CN" dirty="0"/>
              <a:t>Design R3DCNN to performs simultaneous detection and classification.</a:t>
            </a:r>
            <a:endParaRPr lang="en-US" altLang="zh-CN" dirty="0"/>
          </a:p>
          <a:p>
            <a:pPr marL="285750" indent="-285750">
              <a:buFont typeface="Wingdings" panose="05000000000000000000" pitchFamily="2" charset="2"/>
              <a:buChar char="Ø"/>
            </a:pPr>
            <a:r>
              <a:rPr lang="en-US" altLang="zh-CN" dirty="0"/>
              <a:t>Using CTC model to predict label from in-progress gesture in unsegmented input streams.</a:t>
            </a:r>
            <a:endParaRPr lang="en-US" altLang="zh-CN" dirty="0"/>
          </a:p>
          <a:p>
            <a:pPr marL="285750" indent="-285750">
              <a:buFont typeface="Wingdings" panose="05000000000000000000" pitchFamily="2" charset="2"/>
              <a:buChar char="Ø"/>
            </a:pPr>
            <a:r>
              <a:rPr lang="en-US" altLang="zh-CN" dirty="0"/>
              <a:t>Achieves high accuracy of 88.4%.</a:t>
            </a:r>
            <a:endParaRPr lang="en-US" altLang="zh-CN" dirty="0"/>
          </a:p>
        </p:txBody>
      </p:sp>
      <p:pic>
        <p:nvPicPr>
          <p:cNvPr id="9" name="图片 8"/>
          <p:cNvPicPr>
            <a:picLocks noChangeAspect="1"/>
          </p:cNvPicPr>
          <p:nvPr/>
        </p:nvPicPr>
        <p:blipFill>
          <a:blip r:embed="rId1">
            <a:clrChange>
              <a:clrFrom>
                <a:srgbClr val="FFFFFF"/>
              </a:clrFrom>
              <a:clrTo>
                <a:srgbClr val="FFFFFF">
                  <a:alpha val="0"/>
                </a:srgbClr>
              </a:clrTo>
            </a:clrChange>
          </a:blip>
          <a:stretch>
            <a:fillRect/>
          </a:stretch>
        </p:blipFill>
        <p:spPr>
          <a:xfrm>
            <a:off x="1331640" y="2888283"/>
            <a:ext cx="6696744" cy="3969717"/>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69590" y="764704"/>
            <a:ext cx="9182930" cy="1477328"/>
          </a:xfrm>
          <a:prstGeom prst="rect">
            <a:avLst/>
          </a:prstGeom>
        </p:spPr>
        <p:txBody>
          <a:bodyPr wrap="square">
            <a:spAutoFit/>
          </a:bodyPr>
          <a:lstStyle/>
          <a:p>
            <a:pPr marL="285750" indent="-285750">
              <a:buFont typeface="Arial" panose="020B0604020202020204" pitchFamily="34" charset="0"/>
              <a:buChar char="•"/>
            </a:pPr>
            <a:r>
              <a:rPr lang="en-US" altLang="zh-CN" b="1" dirty="0"/>
              <a:t>Shao, Lin. "Hand movement and gesture recognition using Leap Motion Controller." Virtual Reality, Course Report (2016).  </a:t>
            </a:r>
            <a:r>
              <a:rPr lang="en-US" altLang="zh-CN" b="1" dirty="0" err="1"/>
              <a:t>Standford</a:t>
            </a:r>
            <a:r>
              <a:rPr lang="en-US" altLang="zh-CN" b="1" dirty="0"/>
              <a:t> </a:t>
            </a:r>
            <a:endParaRPr lang="en-US" altLang="zh-CN" b="1" dirty="0"/>
          </a:p>
          <a:p>
            <a:pPr marL="285750" indent="-285750">
              <a:buFont typeface="Arial" panose="020B0604020202020204" pitchFamily="34" charset="0"/>
              <a:buChar char="•"/>
            </a:pPr>
            <a:endParaRPr lang="en-US" altLang="zh-CN" b="1" dirty="0">
              <a:solidFill>
                <a:srgbClr val="FF0000"/>
              </a:solidFill>
            </a:endParaRPr>
          </a:p>
          <a:p>
            <a:pPr marL="285750" indent="-285750">
              <a:buFont typeface="Wingdings" panose="05000000000000000000" pitchFamily="2" charset="2"/>
              <a:buChar char="Ø"/>
            </a:pPr>
            <a:r>
              <a:rPr lang="en-US" altLang="zh-CN" dirty="0" err="1"/>
              <a:t>Analyse</a:t>
            </a:r>
            <a:r>
              <a:rPr lang="en-US" altLang="zh-CN" dirty="0"/>
              <a:t> two kind of gestures features, Dynamic features&amp;&amp;Static features.</a:t>
            </a:r>
            <a:endParaRPr lang="en-US" altLang="zh-CN" dirty="0"/>
          </a:p>
          <a:p>
            <a:pPr marL="285750" indent="-285750">
              <a:buFont typeface="Wingdings" panose="05000000000000000000" pitchFamily="2" charset="2"/>
              <a:buChar char="Ø"/>
            </a:pPr>
            <a:r>
              <a:rPr lang="en-US" altLang="zh-CN" dirty="0"/>
              <a:t>Contactless HCI with haptic feedback to complete a close loop.</a:t>
            </a:r>
            <a:endParaRPr lang="en-US" altLang="zh-CN" dirty="0"/>
          </a:p>
        </p:txBody>
      </p:sp>
      <p:pic>
        <p:nvPicPr>
          <p:cNvPr id="8" name="图片 7"/>
          <p:cNvPicPr>
            <a:picLocks noChangeAspect="1"/>
          </p:cNvPicPr>
          <p:nvPr/>
        </p:nvPicPr>
        <p:blipFill>
          <a:blip r:embed="rId1"/>
          <a:stretch>
            <a:fillRect/>
          </a:stretch>
        </p:blipFill>
        <p:spPr>
          <a:xfrm>
            <a:off x="-108520" y="2564904"/>
            <a:ext cx="2272630" cy="1944216"/>
          </a:xfrm>
          <a:prstGeom prst="rect">
            <a:avLst/>
          </a:prstGeom>
        </p:spPr>
      </p:pic>
      <p:pic>
        <p:nvPicPr>
          <p:cNvPr id="10" name="图片 9"/>
          <p:cNvPicPr>
            <a:picLocks noChangeAspect="1"/>
          </p:cNvPicPr>
          <p:nvPr/>
        </p:nvPicPr>
        <p:blipFill>
          <a:blip r:embed="rId2"/>
          <a:stretch>
            <a:fillRect/>
          </a:stretch>
        </p:blipFill>
        <p:spPr>
          <a:xfrm>
            <a:off x="-108520" y="4520862"/>
            <a:ext cx="2292954" cy="2348880"/>
          </a:xfrm>
          <a:prstGeom prst="rect">
            <a:avLst/>
          </a:prstGeom>
        </p:spPr>
      </p:pic>
      <p:pic>
        <p:nvPicPr>
          <p:cNvPr id="11" name="图片 10"/>
          <p:cNvPicPr>
            <a:picLocks noChangeAspect="1"/>
          </p:cNvPicPr>
          <p:nvPr/>
        </p:nvPicPr>
        <p:blipFill>
          <a:blip r:embed="rId3"/>
          <a:stretch>
            <a:fillRect/>
          </a:stretch>
        </p:blipFill>
        <p:spPr>
          <a:xfrm>
            <a:off x="2370632" y="2996952"/>
            <a:ext cx="6772492" cy="3672408"/>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2954655"/>
          </a:xfrm>
          <a:prstGeom prst="rect">
            <a:avLst/>
          </a:prstGeom>
        </p:spPr>
        <p:txBody>
          <a:bodyPr wrap="square">
            <a:spAutoFit/>
          </a:bodyPr>
          <a:lstStyle/>
          <a:p>
            <a:pPr marL="285750" indent="-285750">
              <a:buFont typeface="Arial" panose="020B0604020202020204" pitchFamily="34" charset="0"/>
              <a:buChar char="•"/>
            </a:pPr>
            <a:r>
              <a:rPr lang="en-US" altLang="zh-CN" b="1" dirty="0"/>
              <a:t>Li, </a:t>
            </a:r>
            <a:r>
              <a:rPr lang="en-US" altLang="zh-CN" b="1" dirty="0" err="1"/>
              <a:t>Dongxu</a:t>
            </a:r>
            <a:r>
              <a:rPr lang="en-US" altLang="zh-CN" b="1" dirty="0"/>
              <a:t>, et al. "</a:t>
            </a:r>
            <a:r>
              <a:rPr lang="en-US" altLang="zh-CN" b="1" dirty="0">
                <a:solidFill>
                  <a:srgbClr val="FF0000"/>
                </a:solidFill>
              </a:rPr>
              <a:t>Word-level deep sign language recognition from video: A new large-scale dataset and methods comparison</a:t>
            </a:r>
            <a:r>
              <a:rPr lang="en-US" altLang="zh-CN" b="1" dirty="0"/>
              <a:t>." The IEEE Winter Conference on Applications of Computer Vision. 2020.   </a:t>
            </a:r>
            <a:r>
              <a:rPr lang="en-US" altLang="zh-CN" b="1" dirty="0" err="1"/>
              <a:t>Dongxu</a:t>
            </a:r>
            <a:r>
              <a:rPr lang="en-US" altLang="zh-CN" b="1" dirty="0"/>
              <a:t> Li(Australian Centre for Robotic Vision (ACRV) )</a:t>
            </a:r>
            <a:endParaRPr lang="en-US" altLang="zh-CN" b="1" dirty="0"/>
          </a:p>
          <a:p>
            <a:pPr marL="285750" indent="-285750">
              <a:buFont typeface="Arial" panose="020B0604020202020204" pitchFamily="34" charset="0"/>
              <a:buChar char="•"/>
            </a:pPr>
            <a:endParaRPr lang="en-US" altLang="zh-CN" b="1" dirty="0"/>
          </a:p>
          <a:p>
            <a:r>
              <a:rPr lang="en-US" altLang="zh-CN" sz="2400" b="1" dirty="0"/>
              <a:t>Contribution</a:t>
            </a:r>
            <a:r>
              <a:rPr lang="en-US" altLang="zh-CN" b="1" dirty="0"/>
              <a:t>:</a:t>
            </a:r>
            <a:endParaRPr lang="en-US" altLang="zh-CN" b="1" dirty="0"/>
          </a:p>
          <a:p>
            <a:pPr marL="285750" indent="-285750">
              <a:buFont typeface="Arial" panose="020B0604020202020204" pitchFamily="34" charset="0"/>
              <a:buChar char="•"/>
            </a:pPr>
            <a:r>
              <a:rPr lang="en-US" altLang="zh-CN" b="1" dirty="0"/>
              <a:t>introduce a new large-scale word-level ASL(WLASL) video dataset, containing more than 2000 words performed by over 100 signers.</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implement and compare two different models,(</a:t>
            </a:r>
            <a:r>
              <a:rPr lang="en-US" altLang="zh-CN" b="1" dirty="0" err="1"/>
              <a:t>i</a:t>
            </a:r>
            <a:r>
              <a:rPr lang="en-US" altLang="zh-CN" b="1" dirty="0"/>
              <a:t>) holistic visual appearance based approach,(ii) 2D human pose based approach. (</a:t>
            </a:r>
            <a:r>
              <a:rPr lang="zh-CN" altLang="en-US" b="1" dirty="0"/>
              <a:t>模型没有开源，后期可以采用模型思路）</a:t>
            </a:r>
            <a:endParaRPr lang="en-US" altLang="zh-CN" b="1" dirty="0"/>
          </a:p>
        </p:txBody>
      </p:sp>
      <p:pic>
        <p:nvPicPr>
          <p:cNvPr id="9" name="图片 8"/>
          <p:cNvPicPr>
            <a:picLocks noChangeAspect="1"/>
          </p:cNvPicPr>
          <p:nvPr/>
        </p:nvPicPr>
        <p:blipFill>
          <a:blip r:embed="rId1"/>
          <a:stretch>
            <a:fillRect/>
          </a:stretch>
        </p:blipFill>
        <p:spPr>
          <a:xfrm>
            <a:off x="16500" y="3862968"/>
            <a:ext cx="8712968" cy="297321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2400657"/>
          </a:xfrm>
          <a:prstGeom prst="rect">
            <a:avLst/>
          </a:prstGeom>
        </p:spPr>
        <p:txBody>
          <a:bodyPr wrap="square">
            <a:spAutoFit/>
          </a:bodyPr>
          <a:lstStyle/>
          <a:p>
            <a:pPr marL="285750" indent="-285750">
              <a:buFont typeface="Arial" panose="020B0604020202020204" pitchFamily="34" charset="0"/>
              <a:buChar char="•"/>
            </a:pPr>
            <a:r>
              <a:rPr lang="en-US" altLang="zh-CN" b="1" dirty="0"/>
              <a:t>Li, </a:t>
            </a:r>
            <a:r>
              <a:rPr lang="en-US" altLang="zh-CN" b="1" dirty="0" err="1"/>
              <a:t>Dongxu</a:t>
            </a:r>
            <a:r>
              <a:rPr lang="en-US" altLang="zh-CN" b="1" dirty="0"/>
              <a:t>, et al. "</a:t>
            </a:r>
            <a:r>
              <a:rPr lang="en-US" altLang="zh-CN" b="1" dirty="0">
                <a:solidFill>
                  <a:srgbClr val="FF0000"/>
                </a:solidFill>
              </a:rPr>
              <a:t>Word-level deep sign language recognition from video: A new large-scale dataset and methods comparison</a:t>
            </a:r>
            <a:r>
              <a:rPr lang="en-US" altLang="zh-CN" b="1" dirty="0"/>
              <a:t>." The IEEE Winter Conference on Applications of Computer Vision. 2020.   </a:t>
            </a:r>
            <a:r>
              <a:rPr lang="en-US" altLang="zh-CN" b="1" dirty="0" err="1"/>
              <a:t>Dongxu</a:t>
            </a:r>
            <a:r>
              <a:rPr lang="en-US" altLang="zh-CN" b="1" dirty="0"/>
              <a:t> Li(Australian Centre for Robotic Vision (ACRV) )</a:t>
            </a:r>
            <a:endParaRPr lang="en-US" altLang="zh-CN" b="1" dirty="0"/>
          </a:p>
          <a:p>
            <a:pPr marL="285750" indent="-285750">
              <a:buFont typeface="Arial" panose="020B0604020202020204" pitchFamily="34" charset="0"/>
              <a:buChar char="•"/>
            </a:pPr>
            <a:endParaRPr lang="en-US" altLang="zh-CN" b="1" dirty="0"/>
          </a:p>
          <a:p>
            <a:r>
              <a:rPr lang="en-US" altLang="zh-CN" sz="2400" b="1" dirty="0"/>
              <a:t>Contribution</a:t>
            </a:r>
            <a:r>
              <a:rPr lang="en-US" altLang="zh-CN" b="1" dirty="0"/>
              <a:t>:</a:t>
            </a:r>
            <a:endParaRPr lang="en-US" altLang="zh-CN" b="1" dirty="0"/>
          </a:p>
          <a:p>
            <a:pPr marL="285750" indent="-285750">
              <a:buFont typeface="Arial" panose="020B0604020202020204" pitchFamily="34" charset="0"/>
              <a:buChar char="•"/>
            </a:pPr>
            <a:r>
              <a:rPr lang="en-US" altLang="zh-CN" b="1" dirty="0"/>
              <a:t>Pose-based and appearance-based models achieve comparable performance-based models achieve  comparable performances up to 62.63% at top-10 accuracy on 2000 words/glosses.</a:t>
            </a:r>
            <a:endParaRPr lang="en-US" altLang="zh-CN" b="1" dirty="0"/>
          </a:p>
        </p:txBody>
      </p:sp>
      <p:pic>
        <p:nvPicPr>
          <p:cNvPr id="2" name="图片 1"/>
          <p:cNvPicPr>
            <a:picLocks noChangeAspect="1"/>
          </p:cNvPicPr>
          <p:nvPr/>
        </p:nvPicPr>
        <p:blipFill>
          <a:blip r:embed="rId1"/>
          <a:stretch>
            <a:fillRect/>
          </a:stretch>
        </p:blipFill>
        <p:spPr>
          <a:xfrm>
            <a:off x="0" y="3429000"/>
            <a:ext cx="9046148" cy="24482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10" name="组合 9"/>
          <p:cNvGrpSpPr/>
          <p:nvPr/>
        </p:nvGrpSpPr>
        <p:grpSpPr>
          <a:xfrm>
            <a:off x="1776021" y="2939602"/>
            <a:ext cx="5934332" cy="1056592"/>
            <a:chOff x="2325748" y="2866062"/>
            <a:chExt cx="5934332" cy="1031093"/>
          </a:xfrm>
        </p:grpSpPr>
        <p:sp>
          <p:nvSpPr>
            <p:cNvPr id="11" name="圆角矩形 57"/>
            <p:cNvSpPr/>
            <p:nvPr/>
          </p:nvSpPr>
          <p:spPr>
            <a:xfrm flipV="1">
              <a:off x="2325748" y="2866062"/>
              <a:ext cx="5934332" cy="1031093"/>
            </a:xfrm>
            <a:prstGeom prst="roundRect">
              <a:avLst/>
            </a:prstGeom>
            <a:solidFill>
              <a:schemeClr val="accent5">
                <a:lumMod val="40000"/>
                <a:lumOff val="60000"/>
              </a:schemeClr>
            </a:solidFill>
            <a:ln w="38100">
              <a:solidFill>
                <a:schemeClr val="tx1">
                  <a:alpha val="4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2" name="组合 11"/>
            <p:cNvGrpSpPr/>
            <p:nvPr/>
          </p:nvGrpSpPr>
          <p:grpSpPr>
            <a:xfrm>
              <a:off x="3118036" y="2903572"/>
              <a:ext cx="4449334" cy="781348"/>
              <a:chOff x="2721796" y="2995012"/>
              <a:chExt cx="4449334" cy="781348"/>
            </a:xfrm>
          </p:grpSpPr>
          <p:sp>
            <p:nvSpPr>
              <p:cNvPr id="13" name="文本框 12"/>
              <p:cNvSpPr txBox="1"/>
              <p:nvPr/>
            </p:nvSpPr>
            <p:spPr>
              <a:xfrm>
                <a:off x="2721796" y="3407028"/>
                <a:ext cx="1811055"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en-US" altLang="zh-CN" b="0" dirty="0">
                    <a:latin typeface="Times New Roman" panose="02020603050405020304" pitchFamily="18" charset="0"/>
                    <a:cs typeface="Times New Roman" panose="02020603050405020304" pitchFamily="18" charset="0"/>
                  </a:rPr>
                  <a:t>Bluetooth</a:t>
                </a:r>
                <a:endParaRPr lang="zh-CN" altLang="en-US" b="0" dirty="0">
                  <a:latin typeface="Times New Roman" panose="02020603050405020304" pitchFamily="18" charset="0"/>
                  <a:cs typeface="Times New Roman" panose="02020603050405020304" pitchFamily="18" charset="0"/>
                </a:endParaRPr>
              </a:p>
            </p:txBody>
          </p:sp>
          <p:sp>
            <p:nvSpPr>
              <p:cNvPr id="14" name="文本框 13"/>
              <p:cNvSpPr txBox="1"/>
              <p:nvPr/>
            </p:nvSpPr>
            <p:spPr>
              <a:xfrm>
                <a:off x="5225560" y="3399064"/>
                <a:ext cx="194557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en-US" altLang="zh-CN" b="0" dirty="0">
                    <a:latin typeface="Times New Roman" panose="02020603050405020304" pitchFamily="18" charset="0"/>
                    <a:cs typeface="Times New Roman" panose="02020603050405020304" pitchFamily="18" charset="0"/>
                  </a:rPr>
                  <a:t>USB-TTL</a:t>
                </a:r>
                <a:endParaRPr lang="zh-CN" altLang="en-US" b="0" dirty="0">
                  <a:latin typeface="Times New Roman" panose="02020603050405020304" pitchFamily="18" charset="0"/>
                  <a:cs typeface="Times New Roman" panose="02020603050405020304" pitchFamily="18" charset="0"/>
                </a:endParaRPr>
              </a:p>
            </p:txBody>
          </p:sp>
          <p:sp>
            <p:nvSpPr>
              <p:cNvPr id="15" name="文本框 14"/>
              <p:cNvSpPr txBox="1"/>
              <p:nvPr/>
            </p:nvSpPr>
            <p:spPr>
              <a:xfrm>
                <a:off x="3481221" y="2995012"/>
                <a:ext cx="2506543" cy="360419"/>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Communication</a:t>
                </a:r>
                <a:r>
                  <a:rPr lang="zh-CN" altLang="en-US" b="1" dirty="0">
                    <a:latin typeface="Times New Roman" panose="02020603050405020304" pitchFamily="18" charset="0"/>
                    <a:cs typeface="Times New Roman" panose="02020603050405020304" pitchFamily="18" charset="0"/>
                  </a:rPr>
                  <a:t> </a:t>
                </a:r>
                <a:r>
                  <a:rPr lang="en-US" altLang="zh-CN" b="1" dirty="0">
                    <a:latin typeface="Times New Roman" panose="02020603050405020304" pitchFamily="18" charset="0"/>
                    <a:cs typeface="Times New Roman" panose="02020603050405020304" pitchFamily="18" charset="0"/>
                  </a:rPr>
                  <a:t>Layer</a:t>
                </a:r>
                <a:endParaRPr lang="zh-CN" altLang="en-US" b="1" dirty="0">
                  <a:latin typeface="Times New Roman" panose="02020603050405020304" pitchFamily="18" charset="0"/>
                  <a:cs typeface="Times New Roman" panose="02020603050405020304" pitchFamily="18" charset="0"/>
                </a:endParaRPr>
              </a:p>
            </p:txBody>
          </p:sp>
        </p:grpSp>
      </p:grpSp>
      <p:grpSp>
        <p:nvGrpSpPr>
          <p:cNvPr id="16" name="组合 15"/>
          <p:cNvGrpSpPr/>
          <p:nvPr/>
        </p:nvGrpSpPr>
        <p:grpSpPr>
          <a:xfrm>
            <a:off x="1776021" y="4410285"/>
            <a:ext cx="5934332" cy="1056592"/>
            <a:chOff x="2325748" y="4185450"/>
            <a:chExt cx="5934332" cy="1100770"/>
          </a:xfrm>
        </p:grpSpPr>
        <p:sp>
          <p:nvSpPr>
            <p:cNvPr id="17" name="圆角矩形 52"/>
            <p:cNvSpPr/>
            <p:nvPr/>
          </p:nvSpPr>
          <p:spPr>
            <a:xfrm flipV="1">
              <a:off x="2325748" y="4185450"/>
              <a:ext cx="5934332" cy="1100770"/>
            </a:xfrm>
            <a:prstGeom prst="roundRect">
              <a:avLst/>
            </a:prstGeom>
            <a:solidFill>
              <a:schemeClr val="accent2">
                <a:lumMod val="40000"/>
                <a:lumOff val="60000"/>
              </a:schemeClr>
            </a:solidFill>
            <a:ln w="38100">
              <a:solidFill>
                <a:schemeClr val="tx1">
                  <a:alpha val="49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8" name="组合 17"/>
            <p:cNvGrpSpPr/>
            <p:nvPr/>
          </p:nvGrpSpPr>
          <p:grpSpPr>
            <a:xfrm>
              <a:off x="3051219" y="4237091"/>
              <a:ext cx="4766962" cy="831994"/>
              <a:chOff x="3051219" y="4237091"/>
              <a:chExt cx="4766962" cy="831994"/>
            </a:xfrm>
          </p:grpSpPr>
          <p:sp>
            <p:nvSpPr>
              <p:cNvPr id="19" name="文本框 18"/>
              <p:cNvSpPr txBox="1"/>
              <p:nvPr/>
            </p:nvSpPr>
            <p:spPr>
              <a:xfrm>
                <a:off x="3051219" y="4684311"/>
                <a:ext cx="1877872" cy="384774"/>
              </a:xfrm>
              <a:prstGeom prst="rect">
                <a:avLst/>
              </a:prstGeom>
              <a:solidFill>
                <a:schemeClr val="accent6">
                  <a:lumMod val="40000"/>
                  <a:lumOff val="60000"/>
                </a:schemeClr>
              </a:solidFill>
              <a:ln w="41275">
                <a:solidFill>
                  <a:schemeClr val="tx1">
                    <a:alpha val="49000"/>
                  </a:schemeClr>
                </a:solidFill>
                <a:prstDash val="dash"/>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Flex Sensor</a:t>
                </a:r>
                <a:endParaRPr lang="zh-CN" altLang="en-US" dirty="0">
                  <a:latin typeface="Times New Roman" panose="02020603050405020304" pitchFamily="18" charset="0"/>
                  <a:cs typeface="Times New Roman" panose="02020603050405020304" pitchFamily="18" charset="0"/>
                </a:endParaRPr>
              </a:p>
            </p:txBody>
          </p:sp>
          <p:sp>
            <p:nvSpPr>
              <p:cNvPr id="20" name="文本框 19"/>
              <p:cNvSpPr txBox="1"/>
              <p:nvPr/>
            </p:nvSpPr>
            <p:spPr>
              <a:xfrm>
                <a:off x="5621800" y="4684311"/>
                <a:ext cx="2196381" cy="384774"/>
              </a:xfrm>
              <a:prstGeom prst="rect">
                <a:avLst/>
              </a:prstGeom>
              <a:solidFill>
                <a:schemeClr val="accent6">
                  <a:lumMod val="40000"/>
                  <a:lumOff val="6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en-US" altLang="zh-CN" b="0" dirty="0" err="1">
                    <a:latin typeface="Times New Roman" panose="02020603050405020304" pitchFamily="18" charset="0"/>
                    <a:cs typeface="Times New Roman" panose="02020603050405020304" pitchFamily="18" charset="0"/>
                  </a:rPr>
                  <a:t>Uhand</a:t>
                </a:r>
                <a:r>
                  <a:rPr lang="en-US" altLang="zh-CN" b="0" dirty="0">
                    <a:latin typeface="Times New Roman" panose="02020603050405020304" pitchFamily="18" charset="0"/>
                    <a:cs typeface="Times New Roman" panose="02020603050405020304" pitchFamily="18" charset="0"/>
                  </a:rPr>
                  <a:t> Manipulator</a:t>
                </a:r>
                <a:endParaRPr lang="zh-CN" altLang="en-US" b="0" dirty="0">
                  <a:latin typeface="Times New Roman" panose="02020603050405020304" pitchFamily="18" charset="0"/>
                  <a:cs typeface="Times New Roman" panose="02020603050405020304" pitchFamily="18" charset="0"/>
                </a:endParaRPr>
              </a:p>
            </p:txBody>
          </p:sp>
          <p:sp>
            <p:nvSpPr>
              <p:cNvPr id="21" name="文本框 20"/>
              <p:cNvSpPr txBox="1"/>
              <p:nvPr/>
            </p:nvSpPr>
            <p:spPr>
              <a:xfrm>
                <a:off x="3461929" y="4237091"/>
                <a:ext cx="3586538" cy="384774"/>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Perception Executive Layer</a:t>
                </a:r>
                <a:endParaRPr lang="zh-CN" altLang="en-US" b="1" dirty="0">
                  <a:latin typeface="Times New Roman" panose="02020603050405020304" pitchFamily="18" charset="0"/>
                  <a:cs typeface="Times New Roman" panose="02020603050405020304" pitchFamily="18" charset="0"/>
                </a:endParaRPr>
              </a:p>
            </p:txBody>
          </p:sp>
        </p:grpSp>
      </p:grpSp>
      <p:sp>
        <p:nvSpPr>
          <p:cNvPr id="22" name="上箭头 50"/>
          <p:cNvSpPr/>
          <p:nvPr/>
        </p:nvSpPr>
        <p:spPr>
          <a:xfrm>
            <a:off x="4379364" y="4077072"/>
            <a:ext cx="513526" cy="281940"/>
          </a:xfrm>
          <a:prstGeom prst="upArrow">
            <a:avLst/>
          </a:prstGeom>
          <a:solidFill>
            <a:srgbClr val="828282"/>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28282"/>
              </a:solidFill>
            </a:endParaRPr>
          </a:p>
        </p:txBody>
      </p:sp>
      <p:sp>
        <p:nvSpPr>
          <p:cNvPr id="23" name="上箭头 51"/>
          <p:cNvSpPr/>
          <p:nvPr/>
        </p:nvSpPr>
        <p:spPr>
          <a:xfrm>
            <a:off x="4379364" y="2564904"/>
            <a:ext cx="513526" cy="281940"/>
          </a:xfrm>
          <a:prstGeom prst="upArrow">
            <a:avLst/>
          </a:prstGeom>
          <a:solidFill>
            <a:srgbClr val="828282"/>
          </a:solidFill>
          <a:ln>
            <a:solidFill>
              <a:schemeClr val="tx1">
                <a:alpha val="49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rgbClr val="828282"/>
              </a:solidFill>
            </a:endParaRPr>
          </a:p>
        </p:txBody>
      </p:sp>
      <p:grpSp>
        <p:nvGrpSpPr>
          <p:cNvPr id="24" name="组合 23"/>
          <p:cNvGrpSpPr/>
          <p:nvPr/>
        </p:nvGrpSpPr>
        <p:grpSpPr>
          <a:xfrm>
            <a:off x="1776021" y="948624"/>
            <a:ext cx="5934332" cy="1537527"/>
            <a:chOff x="4456703" y="1072077"/>
            <a:chExt cx="5934332" cy="1537527"/>
          </a:xfrm>
        </p:grpSpPr>
        <p:grpSp>
          <p:nvGrpSpPr>
            <p:cNvPr id="25" name="组合 24"/>
            <p:cNvGrpSpPr/>
            <p:nvPr/>
          </p:nvGrpSpPr>
          <p:grpSpPr>
            <a:xfrm>
              <a:off x="4456703" y="1072077"/>
              <a:ext cx="5934332" cy="1537527"/>
              <a:chOff x="2266073" y="166016"/>
              <a:chExt cx="5934332" cy="1537527"/>
            </a:xfrm>
          </p:grpSpPr>
          <p:sp>
            <p:nvSpPr>
              <p:cNvPr id="28" name="圆角矩形 64"/>
              <p:cNvSpPr/>
              <p:nvPr/>
            </p:nvSpPr>
            <p:spPr>
              <a:xfrm flipV="1">
                <a:off x="2266073" y="166016"/>
                <a:ext cx="5934332" cy="1537527"/>
              </a:xfrm>
              <a:prstGeom prst="roundRect">
                <a:avLst/>
              </a:prstGeom>
              <a:solidFill>
                <a:srgbClr val="ECCB78"/>
              </a:solidFill>
              <a:ln w="38100">
                <a:solidFill>
                  <a:srgbClr val="695116">
                    <a:alpha val="48627"/>
                  </a:srgb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9" name="组合 28"/>
              <p:cNvGrpSpPr/>
              <p:nvPr/>
            </p:nvGrpSpPr>
            <p:grpSpPr>
              <a:xfrm>
                <a:off x="2444274" y="342294"/>
                <a:ext cx="3835890" cy="1199525"/>
                <a:chOff x="2444274" y="342294"/>
                <a:chExt cx="3835890" cy="1199525"/>
              </a:xfrm>
            </p:grpSpPr>
            <p:sp>
              <p:nvSpPr>
                <p:cNvPr id="30" name="文本框 29"/>
                <p:cNvSpPr txBox="1"/>
                <p:nvPr/>
              </p:nvSpPr>
              <p:spPr>
                <a:xfrm>
                  <a:off x="2444274" y="895488"/>
                  <a:ext cx="1759729" cy="646331"/>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en-US" altLang="zh-CN" b="0" dirty="0">
                      <a:latin typeface="Times New Roman" panose="02020603050405020304" pitchFamily="18" charset="0"/>
                      <a:cs typeface="Times New Roman" panose="02020603050405020304" pitchFamily="18" charset="0"/>
                    </a:rPr>
                    <a:t>Dataset Construction</a:t>
                  </a:r>
                  <a:endParaRPr lang="zh-CN" altLang="en-US" b="0" dirty="0">
                    <a:latin typeface="Times New Roman" panose="02020603050405020304" pitchFamily="18" charset="0"/>
                    <a:cs typeface="Times New Roman" panose="02020603050405020304" pitchFamily="18" charset="0"/>
                  </a:endParaRPr>
                </a:p>
              </p:txBody>
            </p:sp>
            <p:sp>
              <p:nvSpPr>
                <p:cNvPr id="31" name="文本框 30"/>
                <p:cNvSpPr txBox="1"/>
                <p:nvPr/>
              </p:nvSpPr>
              <p:spPr>
                <a:xfrm>
                  <a:off x="4186313" y="422113"/>
                  <a:ext cx="2093851" cy="369332"/>
                </a:xfrm>
                <a:prstGeom prst="rect">
                  <a:avLst/>
                </a:prstGeom>
                <a:noFill/>
              </p:spPr>
              <p:txBody>
                <a:bodyPr wrap="square" rtlCol="0">
                  <a:spAutoFit/>
                </a:bodyPr>
                <a:lstStyle/>
                <a:p>
                  <a:pPr algn="ctr"/>
                  <a:r>
                    <a:rPr lang="en-US" altLang="zh-CN" b="1" dirty="0">
                      <a:latin typeface="Times New Roman" panose="02020603050405020304" pitchFamily="18" charset="0"/>
                      <a:cs typeface="Times New Roman" panose="02020603050405020304" pitchFamily="18" charset="0"/>
                    </a:rPr>
                    <a:t>Service Layer</a:t>
                  </a:r>
                  <a:endParaRPr lang="zh-CN" altLang="en-US" b="1" dirty="0">
                    <a:latin typeface="Times New Roman" panose="02020603050405020304" pitchFamily="18" charset="0"/>
                    <a:cs typeface="Times New Roman" panose="02020603050405020304" pitchFamily="18" charset="0"/>
                  </a:endParaRPr>
                </a:p>
              </p:txBody>
            </p:sp>
            <p:sp>
              <p:nvSpPr>
                <p:cNvPr id="32" name="文本框 31"/>
                <p:cNvSpPr txBox="1"/>
                <p:nvPr/>
              </p:nvSpPr>
              <p:spPr>
                <a:xfrm>
                  <a:off x="4273733" y="1021875"/>
                  <a:ext cx="1897764"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en-US" altLang="zh-CN" b="0" dirty="0">
                      <a:latin typeface="Times New Roman" panose="02020603050405020304" pitchFamily="18" charset="0"/>
                      <a:cs typeface="Times New Roman" panose="02020603050405020304" pitchFamily="18" charset="0"/>
                    </a:rPr>
                    <a:t>Model Inference</a:t>
                  </a:r>
                  <a:endParaRPr lang="zh-CN" altLang="en-US" b="0" dirty="0">
                    <a:latin typeface="Times New Roman" panose="02020603050405020304" pitchFamily="18" charset="0"/>
                    <a:cs typeface="Times New Roman" panose="02020603050405020304" pitchFamily="18" charset="0"/>
                  </a:endParaRPr>
                </a:p>
              </p:txBody>
            </p:sp>
            <p:sp>
              <p:nvSpPr>
                <p:cNvPr id="33" name="文本框 32"/>
                <p:cNvSpPr txBox="1"/>
                <p:nvPr/>
              </p:nvSpPr>
              <p:spPr>
                <a:xfrm>
                  <a:off x="2499818" y="342294"/>
                  <a:ext cx="1759729"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en-US" altLang="zh-CN" b="0" dirty="0">
                      <a:latin typeface="Times New Roman" panose="02020603050405020304" pitchFamily="18" charset="0"/>
                      <a:cs typeface="Times New Roman" panose="02020603050405020304" pitchFamily="18" charset="0"/>
                    </a:rPr>
                    <a:t>Feature Exact</a:t>
                  </a:r>
                  <a:endParaRPr lang="zh-CN" altLang="en-US" b="0" dirty="0">
                    <a:latin typeface="Times New Roman" panose="02020603050405020304" pitchFamily="18" charset="0"/>
                    <a:cs typeface="Times New Roman" panose="02020603050405020304" pitchFamily="18" charset="0"/>
                  </a:endParaRPr>
                </a:p>
              </p:txBody>
            </p:sp>
          </p:grpSp>
        </p:grpSp>
        <p:sp>
          <p:nvSpPr>
            <p:cNvPr id="26" name="文本框 25"/>
            <p:cNvSpPr txBox="1"/>
            <p:nvPr/>
          </p:nvSpPr>
          <p:spPr>
            <a:xfrm>
              <a:off x="8437074" y="1242299"/>
              <a:ext cx="1806350" cy="369332"/>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defPPr>
                <a:defRPr lang="zh-CN"/>
              </a:defPPr>
              <a:lvl1pPr algn="ctr">
                <a:defRPr b="1">
                  <a:latin typeface="+mn-ea"/>
                </a:defRPr>
              </a:lvl1pPr>
            </a:lstStyle>
            <a:p>
              <a:r>
                <a:rPr lang="en-US" altLang="zh-CN" b="0" dirty="0">
                  <a:latin typeface="Times New Roman" panose="02020603050405020304" pitchFamily="18" charset="0"/>
                  <a:cs typeface="Times New Roman" panose="02020603050405020304" pitchFamily="18" charset="0"/>
                </a:rPr>
                <a:t>Calibration</a:t>
              </a:r>
              <a:endParaRPr lang="zh-CN" altLang="en-US" b="0" dirty="0">
                <a:latin typeface="Times New Roman" panose="02020603050405020304" pitchFamily="18" charset="0"/>
                <a:cs typeface="Times New Roman" panose="02020603050405020304" pitchFamily="18" charset="0"/>
              </a:endParaRPr>
            </a:p>
          </p:txBody>
        </p:sp>
        <p:sp>
          <p:nvSpPr>
            <p:cNvPr id="27" name="文本框 26"/>
            <p:cNvSpPr txBox="1"/>
            <p:nvPr/>
          </p:nvSpPr>
          <p:spPr>
            <a:xfrm>
              <a:off x="8431857" y="1789437"/>
              <a:ext cx="1806350" cy="646331"/>
            </a:xfrm>
            <a:prstGeom prst="rect">
              <a:avLst/>
            </a:prstGeom>
            <a:solidFill>
              <a:schemeClr val="accent2">
                <a:lumMod val="60000"/>
                <a:lumOff val="40000"/>
              </a:schemeClr>
            </a:solidFill>
            <a:ln w="41275">
              <a:solidFill>
                <a:schemeClr val="tx1">
                  <a:alpha val="49000"/>
                </a:schemeClr>
              </a:solidFill>
              <a:prstDash val="dash"/>
            </a:ln>
          </p:spPr>
          <p:txBody>
            <a:bodyPr wrap="square" rtlCol="0">
              <a:spAutoFit/>
            </a:bodyPr>
            <a:lstStyle/>
            <a:p>
              <a:pPr algn="ctr"/>
              <a:r>
                <a:rPr lang="en-US" altLang="zh-CN" dirty="0">
                  <a:latin typeface="Times New Roman" panose="02020603050405020304" pitchFamily="18" charset="0"/>
                  <a:cs typeface="Times New Roman" panose="02020603050405020304" pitchFamily="18" charset="0"/>
                </a:rPr>
                <a:t>Human-machine collaboration</a:t>
              </a:r>
              <a:endParaRPr lang="zh-CN" altLang="en-US" dirty="0">
                <a:latin typeface="Times New Roman" panose="02020603050405020304" pitchFamily="18" charset="0"/>
                <a:cs typeface="Times New Roman" panose="02020603050405020304" pitchFamily="18" charset="0"/>
              </a:endParaRPr>
            </a:p>
          </p:txBody>
        </p:sp>
      </p:gr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2954655"/>
          </a:xfrm>
          <a:prstGeom prst="rect">
            <a:avLst/>
          </a:prstGeom>
        </p:spPr>
        <p:txBody>
          <a:bodyPr wrap="square">
            <a:spAutoFit/>
          </a:bodyPr>
          <a:lstStyle/>
          <a:p>
            <a:pPr marL="285750" indent="-285750">
              <a:buFont typeface="Arial" panose="020B0604020202020204" pitchFamily="34" charset="0"/>
              <a:buChar char="•"/>
            </a:pPr>
            <a:r>
              <a:rPr lang="en-US" altLang="zh-CN" b="1" dirty="0"/>
              <a:t>Yin K. </a:t>
            </a:r>
            <a:r>
              <a:rPr lang="en-US" altLang="zh-CN" b="1" dirty="0">
                <a:solidFill>
                  <a:srgbClr val="FF0000"/>
                </a:solidFill>
              </a:rPr>
              <a:t>Sign Language Translation with Transformers</a:t>
            </a:r>
            <a:r>
              <a:rPr lang="en-US" altLang="zh-CN" b="1" dirty="0"/>
              <a:t>. </a:t>
            </a:r>
            <a:r>
              <a:rPr lang="en-US" altLang="zh-CN" b="1" dirty="0" err="1"/>
              <a:t>arXiv</a:t>
            </a:r>
            <a:r>
              <a:rPr lang="en-US" altLang="zh-CN" b="1" dirty="0"/>
              <a:t> preprint arXiv:2004.00588. 2020 Apr 1.  Richard Bowden</a:t>
            </a:r>
            <a:r>
              <a:rPr lang="zh-CN" altLang="en-US" b="1" dirty="0"/>
              <a:t>（</a:t>
            </a:r>
            <a:r>
              <a:rPr lang="en-US" altLang="zh-CN" b="1" dirty="0"/>
              <a:t>Microsoft, Munich, Germany </a:t>
            </a:r>
            <a:r>
              <a:rPr lang="zh-CN" altLang="en-US" b="1" dirty="0"/>
              <a:t>）</a:t>
            </a:r>
            <a:endParaRPr lang="en-US" altLang="zh-CN" b="1" dirty="0"/>
          </a:p>
          <a:p>
            <a:pPr marL="285750" indent="-285750">
              <a:buFont typeface="Arial" panose="020B0604020202020204" pitchFamily="34" charset="0"/>
              <a:buChar char="•"/>
            </a:pPr>
            <a:endParaRPr lang="en-US" altLang="zh-CN" b="1" dirty="0"/>
          </a:p>
          <a:p>
            <a:r>
              <a:rPr lang="en-US" altLang="zh-CN" sz="2400" b="1" dirty="0"/>
              <a:t>Contribution</a:t>
            </a:r>
            <a:r>
              <a:rPr lang="en-US" altLang="zh-CN" b="1" dirty="0"/>
              <a:t>:   </a:t>
            </a:r>
            <a:r>
              <a:rPr lang="en-US" altLang="zh-CN" b="1" dirty="0">
                <a:solidFill>
                  <a:srgbClr val="FF0000"/>
                </a:solidFill>
              </a:rPr>
              <a:t>Using transformer model to train.</a:t>
            </a:r>
            <a:endParaRPr lang="en-US" altLang="zh-CN" b="1" dirty="0">
              <a:solidFill>
                <a:srgbClr val="FF0000"/>
              </a:solidFill>
            </a:endParaRPr>
          </a:p>
          <a:p>
            <a:pPr marL="285750" indent="-285750">
              <a:buFont typeface="Arial" panose="020B0604020202020204" pitchFamily="34" charset="0"/>
              <a:buChar char="•"/>
            </a:pPr>
            <a:r>
              <a:rPr lang="en-US" altLang="zh-CN" b="1" dirty="0"/>
              <a:t>Using SLR system to extract sign language glosses from video and using translation system generates spoken language translations from the sign language glosses.</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Report a wide range of experimental results for various Transformer setups and introduce the use of Spatial-Temporal Multi-Cue networks in an end-to-end SLT with transformer.</a:t>
            </a:r>
            <a:endParaRPr lang="en-US" altLang="zh-CN" b="1" dirty="0"/>
          </a:p>
          <a:p>
            <a:endParaRPr lang="en-US" altLang="zh-CN" b="1" dirty="0"/>
          </a:p>
        </p:txBody>
      </p:sp>
      <p:pic>
        <p:nvPicPr>
          <p:cNvPr id="7" name="图片 6"/>
          <p:cNvPicPr>
            <a:picLocks noChangeAspect="1"/>
          </p:cNvPicPr>
          <p:nvPr/>
        </p:nvPicPr>
        <p:blipFill>
          <a:blip r:embed="rId1"/>
          <a:stretch>
            <a:fillRect/>
          </a:stretch>
        </p:blipFill>
        <p:spPr>
          <a:xfrm>
            <a:off x="31968" y="3501008"/>
            <a:ext cx="9116472" cy="3356992"/>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1846659"/>
          </a:xfrm>
          <a:prstGeom prst="rect">
            <a:avLst/>
          </a:prstGeom>
        </p:spPr>
        <p:txBody>
          <a:bodyPr wrap="square">
            <a:spAutoFit/>
          </a:bodyPr>
          <a:lstStyle/>
          <a:p>
            <a:pPr marL="285750" indent="-285750">
              <a:buFont typeface="Arial" panose="020B0604020202020204" pitchFamily="34" charset="0"/>
              <a:buChar char="•"/>
            </a:pPr>
            <a:r>
              <a:rPr lang="en-US" altLang="zh-CN" b="1" dirty="0"/>
              <a:t>Yin K. </a:t>
            </a:r>
            <a:r>
              <a:rPr lang="en-US" altLang="zh-CN" b="1" dirty="0">
                <a:solidFill>
                  <a:srgbClr val="FF0000"/>
                </a:solidFill>
              </a:rPr>
              <a:t>Sign Language Translation with Transformers</a:t>
            </a:r>
            <a:r>
              <a:rPr lang="en-US" altLang="zh-CN" b="1" dirty="0"/>
              <a:t>. </a:t>
            </a:r>
            <a:r>
              <a:rPr lang="en-US" altLang="zh-CN" b="1" dirty="0" err="1"/>
              <a:t>arXiv</a:t>
            </a:r>
            <a:r>
              <a:rPr lang="en-US" altLang="zh-CN" b="1" dirty="0"/>
              <a:t> preprint arXiv:2004.00588. 2020 Apr 1.  Richard Bowden</a:t>
            </a:r>
            <a:r>
              <a:rPr lang="zh-CN" altLang="en-US" b="1" dirty="0"/>
              <a:t>（</a:t>
            </a:r>
            <a:r>
              <a:rPr lang="en-US" altLang="zh-CN" b="1" dirty="0"/>
              <a:t>Microsoft, Munich, Germany </a:t>
            </a:r>
            <a:r>
              <a:rPr lang="zh-CN" altLang="en-US" b="1" dirty="0"/>
              <a:t>）</a:t>
            </a:r>
            <a:endParaRPr lang="en-US" altLang="zh-CN" b="1" dirty="0"/>
          </a:p>
          <a:p>
            <a:pPr marL="285750" indent="-285750">
              <a:buFont typeface="Arial" panose="020B0604020202020204" pitchFamily="34" charset="0"/>
              <a:buChar char="•"/>
            </a:pPr>
            <a:endParaRPr lang="en-US" altLang="zh-CN" b="1" dirty="0"/>
          </a:p>
          <a:p>
            <a:r>
              <a:rPr lang="en-US" altLang="zh-CN" sz="2400" b="1" dirty="0"/>
              <a:t>Contribution</a:t>
            </a:r>
            <a:r>
              <a:rPr lang="en-US" altLang="zh-CN" b="1" dirty="0"/>
              <a:t>:</a:t>
            </a:r>
            <a:endParaRPr lang="en-US" altLang="zh-CN" b="1" dirty="0"/>
          </a:p>
          <a:p>
            <a:pPr marL="285750" indent="-285750">
              <a:buFont typeface="Arial" panose="020B0604020202020204" pitchFamily="34" charset="0"/>
              <a:buChar char="•"/>
            </a:pPr>
            <a:r>
              <a:rPr lang="en-US" altLang="zh-CN" b="1" dirty="0"/>
              <a:t>Perform experiment on RWTH-PHOENIX-Weather 2014T, and ASLG-PC12, and improves on the current state-of-art by over 5-7 points.</a:t>
            </a:r>
            <a:endParaRPr lang="en-US" altLang="zh-CN" b="1" dirty="0"/>
          </a:p>
        </p:txBody>
      </p:sp>
      <p:pic>
        <p:nvPicPr>
          <p:cNvPr id="8" name="图片 7"/>
          <p:cNvPicPr>
            <a:picLocks noChangeAspect="1"/>
          </p:cNvPicPr>
          <p:nvPr/>
        </p:nvPicPr>
        <p:blipFill>
          <a:blip r:embed="rId1"/>
          <a:stretch>
            <a:fillRect/>
          </a:stretch>
        </p:blipFill>
        <p:spPr>
          <a:xfrm>
            <a:off x="1187624" y="2852936"/>
            <a:ext cx="7548568" cy="324036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2677656"/>
          </a:xfrm>
          <a:prstGeom prst="rect">
            <a:avLst/>
          </a:prstGeom>
        </p:spPr>
        <p:txBody>
          <a:bodyPr wrap="square">
            <a:spAutoFit/>
          </a:bodyPr>
          <a:lstStyle/>
          <a:p>
            <a:pPr marL="285750" indent="-285750">
              <a:buFont typeface="Arial" panose="020B0604020202020204" pitchFamily="34" charset="0"/>
              <a:buChar char="•"/>
            </a:pPr>
            <a:r>
              <a:rPr lang="en-US" altLang="zh-CN" b="1" dirty="0" err="1"/>
              <a:t>Cihan</a:t>
            </a:r>
            <a:r>
              <a:rPr lang="en-US" altLang="zh-CN" b="1" dirty="0"/>
              <a:t> </a:t>
            </a:r>
            <a:r>
              <a:rPr lang="en-US" altLang="zh-CN" b="1" dirty="0" err="1"/>
              <a:t>Camgoz</a:t>
            </a:r>
            <a:r>
              <a:rPr lang="en-US" altLang="zh-CN" b="1" dirty="0"/>
              <a:t>, </a:t>
            </a:r>
            <a:r>
              <a:rPr lang="en-US" altLang="zh-CN" b="1" dirty="0" err="1"/>
              <a:t>Necati</a:t>
            </a:r>
            <a:r>
              <a:rPr lang="en-US" altLang="zh-CN" b="1" dirty="0"/>
              <a:t>, et al. "</a:t>
            </a:r>
            <a:r>
              <a:rPr lang="en-US" altLang="zh-CN" b="1" dirty="0">
                <a:solidFill>
                  <a:srgbClr val="FF0000"/>
                </a:solidFill>
              </a:rPr>
              <a:t>Neural sign language translation</a:t>
            </a:r>
            <a:r>
              <a:rPr lang="en-US" altLang="zh-CN" b="1" dirty="0"/>
              <a:t>." Proceedings of the IEEE Conference on Computer Vision and Pattern Recognition. 2018. </a:t>
            </a:r>
            <a:r>
              <a:rPr lang="en-US" altLang="zh-CN" b="1" dirty="0" err="1"/>
              <a:t>Necati</a:t>
            </a:r>
            <a:r>
              <a:rPr lang="en-US" altLang="zh-CN" b="1" dirty="0"/>
              <a:t> </a:t>
            </a:r>
            <a:r>
              <a:rPr lang="en-US" altLang="zh-CN" b="1" dirty="0" err="1"/>
              <a:t>Cihan</a:t>
            </a:r>
            <a:r>
              <a:rPr lang="en-US" altLang="zh-CN" b="1" dirty="0"/>
              <a:t> Camgoz1 (University of Surrey) CCF_A</a:t>
            </a:r>
            <a:endParaRPr lang="en-US" altLang="zh-CN" b="1" dirty="0"/>
          </a:p>
          <a:p>
            <a:r>
              <a:rPr lang="en-US" altLang="zh-CN" sz="2400" b="1" dirty="0"/>
              <a:t>Contribution</a:t>
            </a:r>
            <a:r>
              <a:rPr lang="en-US" altLang="zh-CN" b="1" dirty="0"/>
              <a:t>:   </a:t>
            </a:r>
            <a:endParaRPr lang="en-US" altLang="zh-CN" b="1" dirty="0">
              <a:solidFill>
                <a:srgbClr val="FF0000"/>
              </a:solidFill>
            </a:endParaRPr>
          </a:p>
          <a:p>
            <a:pPr marL="285750" indent="-285750">
              <a:buFont typeface="Arial" panose="020B0604020202020204" pitchFamily="34" charset="0"/>
              <a:buChar char="•"/>
            </a:pPr>
            <a:r>
              <a:rPr lang="en-US" altLang="zh-CN" b="1" dirty="0"/>
              <a:t>Object at generate spoken language translations from sign language videos, taking into account the different word orders and grammar.</a:t>
            </a:r>
            <a:endParaRPr lang="en-US" altLang="zh-CN" b="1" dirty="0"/>
          </a:p>
          <a:p>
            <a:pPr marL="285750" indent="-285750">
              <a:buFont typeface="Arial" panose="020B0604020202020204" pitchFamily="34" charset="0"/>
              <a:buChar char="•"/>
            </a:pPr>
            <a:endParaRPr lang="en-US" altLang="zh-CN" b="1" dirty="0"/>
          </a:p>
          <a:p>
            <a:pPr marL="285750" indent="-285750">
              <a:buFont typeface="Arial" panose="020B0604020202020204" pitchFamily="34" charset="0"/>
              <a:buChar char="•"/>
            </a:pPr>
            <a:r>
              <a:rPr lang="en-US" altLang="zh-CN" b="1" dirty="0"/>
              <a:t>Using seq2seq with Attention mechanism.</a:t>
            </a:r>
            <a:endParaRPr lang="en-US" altLang="zh-CN" b="1" dirty="0"/>
          </a:p>
          <a:p>
            <a:endParaRPr lang="en-US" altLang="zh-CN" b="1" dirty="0"/>
          </a:p>
        </p:txBody>
      </p:sp>
      <p:pic>
        <p:nvPicPr>
          <p:cNvPr id="8" name="图片 7"/>
          <p:cNvPicPr>
            <a:picLocks noChangeAspect="1"/>
          </p:cNvPicPr>
          <p:nvPr/>
        </p:nvPicPr>
        <p:blipFill>
          <a:blip r:embed="rId1">
            <a:clrChange>
              <a:clrFrom>
                <a:srgbClr val="FFFFFF"/>
              </a:clrFrom>
              <a:clrTo>
                <a:srgbClr val="FFFFFF">
                  <a:alpha val="0"/>
                </a:srgbClr>
              </a:clrTo>
            </a:clrChange>
          </a:blip>
          <a:stretch>
            <a:fillRect/>
          </a:stretch>
        </p:blipFill>
        <p:spPr>
          <a:xfrm>
            <a:off x="1431986" y="2708920"/>
            <a:ext cx="7712014" cy="4032448"/>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1846659"/>
          </a:xfrm>
          <a:prstGeom prst="rect">
            <a:avLst/>
          </a:prstGeom>
        </p:spPr>
        <p:txBody>
          <a:bodyPr wrap="square">
            <a:spAutoFit/>
          </a:bodyPr>
          <a:lstStyle/>
          <a:p>
            <a:pPr marL="285750" indent="-285750">
              <a:buFont typeface="Arial" panose="020B0604020202020204" pitchFamily="34" charset="0"/>
              <a:buChar char="•"/>
            </a:pPr>
            <a:r>
              <a:rPr lang="en-US" altLang="zh-CN" b="1" dirty="0" err="1"/>
              <a:t>Junfu</a:t>
            </a:r>
            <a:r>
              <a:rPr lang="en-US" altLang="zh-CN" b="1" dirty="0"/>
              <a:t>, </a:t>
            </a:r>
            <a:r>
              <a:rPr lang="en-US" altLang="zh-CN" b="1" dirty="0" err="1"/>
              <a:t>Wengang</a:t>
            </a:r>
            <a:r>
              <a:rPr lang="en-US" altLang="zh-CN" b="1" dirty="0"/>
              <a:t> Zhou, and </a:t>
            </a:r>
            <a:r>
              <a:rPr lang="en-US" altLang="zh-CN" b="1" dirty="0" err="1"/>
              <a:t>Houqiang</a:t>
            </a:r>
            <a:r>
              <a:rPr lang="en-US" altLang="zh-CN" b="1" dirty="0"/>
              <a:t> Li. "</a:t>
            </a:r>
            <a:r>
              <a:rPr lang="en-US" altLang="zh-CN" b="1" dirty="0">
                <a:solidFill>
                  <a:srgbClr val="FF0000"/>
                </a:solidFill>
              </a:rPr>
              <a:t>Iterative alignment network for continuous sign language recognition</a:t>
            </a:r>
            <a:r>
              <a:rPr lang="en-US" altLang="zh-CN" b="1" dirty="0"/>
              <a:t>." Proceedings of the IEEE Conference on Computer Vision and Pattern Recognition. 2019.  </a:t>
            </a:r>
            <a:r>
              <a:rPr lang="en-US" altLang="zh-CN" b="1" dirty="0" err="1"/>
              <a:t>Junfu</a:t>
            </a:r>
            <a:r>
              <a:rPr lang="en-US" altLang="zh-CN" b="1" dirty="0"/>
              <a:t> Pu(CAS Key Laboratory of GIPAS)  CCF_A  </a:t>
            </a:r>
            <a:endParaRPr lang="en-US" altLang="zh-CN" b="1" dirty="0"/>
          </a:p>
          <a:p>
            <a:r>
              <a:rPr lang="en-US" altLang="zh-CN" sz="2400" b="1" dirty="0"/>
              <a:t>Contribution</a:t>
            </a:r>
            <a:r>
              <a:rPr lang="en-US" altLang="zh-CN" b="1" dirty="0"/>
              <a:t>:   </a:t>
            </a:r>
            <a:endParaRPr lang="en-US" altLang="zh-CN" b="1" dirty="0">
              <a:solidFill>
                <a:srgbClr val="FF0000"/>
              </a:solidFill>
            </a:endParaRPr>
          </a:p>
          <a:p>
            <a:pPr marL="285750" indent="-285750">
              <a:buFont typeface="Arial" panose="020B0604020202020204" pitchFamily="34" charset="0"/>
              <a:buChar char="•"/>
            </a:pPr>
            <a:r>
              <a:rPr lang="en-US" altLang="zh-CN" b="1" dirty="0"/>
              <a:t>a 3D convolutional residual network (3D-ResNet) for feature learning and an encoder-decoder network with connectionist temporal classiﬁcation (CTC) for sequence modelling</a:t>
            </a:r>
            <a:endParaRPr lang="en-US" altLang="zh-CN" b="1" dirty="0"/>
          </a:p>
        </p:txBody>
      </p:sp>
      <p:pic>
        <p:nvPicPr>
          <p:cNvPr id="2" name="图片 1"/>
          <p:cNvPicPr>
            <a:picLocks noChangeAspect="1"/>
          </p:cNvPicPr>
          <p:nvPr/>
        </p:nvPicPr>
        <p:blipFill>
          <a:blip r:embed="rId1"/>
          <a:stretch>
            <a:fillRect/>
          </a:stretch>
        </p:blipFill>
        <p:spPr>
          <a:xfrm>
            <a:off x="0" y="3212977"/>
            <a:ext cx="9144000" cy="3645024"/>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1676" y="908720"/>
            <a:ext cx="9004820" cy="2400657"/>
          </a:xfrm>
          <a:prstGeom prst="rect">
            <a:avLst/>
          </a:prstGeom>
        </p:spPr>
        <p:txBody>
          <a:bodyPr wrap="square">
            <a:spAutoFit/>
          </a:bodyPr>
          <a:lstStyle/>
          <a:p>
            <a:pPr marL="285750" indent="-285750">
              <a:buFont typeface="Arial" panose="020B0604020202020204" pitchFamily="34" charset="0"/>
              <a:buChar char="•"/>
            </a:pPr>
            <a:r>
              <a:rPr lang="en-US" altLang="zh-CN" b="1" dirty="0" err="1"/>
              <a:t>Junfu</a:t>
            </a:r>
            <a:r>
              <a:rPr lang="en-US" altLang="zh-CN" b="1" dirty="0"/>
              <a:t>, </a:t>
            </a:r>
            <a:r>
              <a:rPr lang="en-US" altLang="zh-CN" b="1" dirty="0" err="1"/>
              <a:t>Wengang</a:t>
            </a:r>
            <a:r>
              <a:rPr lang="en-US" altLang="zh-CN" b="1" dirty="0"/>
              <a:t> Zhou, and </a:t>
            </a:r>
            <a:r>
              <a:rPr lang="en-US" altLang="zh-CN" b="1" dirty="0" err="1"/>
              <a:t>Houqiang</a:t>
            </a:r>
            <a:r>
              <a:rPr lang="en-US" altLang="zh-CN" b="1" dirty="0"/>
              <a:t> Li. "</a:t>
            </a:r>
            <a:r>
              <a:rPr lang="en-US" altLang="zh-CN" b="1" dirty="0">
                <a:solidFill>
                  <a:srgbClr val="FF0000"/>
                </a:solidFill>
              </a:rPr>
              <a:t>Iterative alignment network for continuous sign language recognition</a:t>
            </a:r>
            <a:r>
              <a:rPr lang="en-US" altLang="zh-CN" b="1" dirty="0"/>
              <a:t>." Proceedings of the IEEE Conference on Computer Vision and Pattern Recognition. 2019.  </a:t>
            </a:r>
            <a:r>
              <a:rPr lang="en-US" altLang="zh-CN" b="1" dirty="0" err="1"/>
              <a:t>Junfu</a:t>
            </a:r>
            <a:r>
              <a:rPr lang="en-US" altLang="zh-CN" b="1" dirty="0"/>
              <a:t> Pu(CAS Key Laboratory of GIPAS)  CCF_A  </a:t>
            </a:r>
            <a:endParaRPr lang="en-US" altLang="zh-CN" b="1" dirty="0"/>
          </a:p>
          <a:p>
            <a:r>
              <a:rPr lang="en-US" altLang="zh-CN" sz="2400" b="1" dirty="0"/>
              <a:t>Contribution</a:t>
            </a:r>
            <a:r>
              <a:rPr lang="en-US" altLang="zh-CN" b="1" dirty="0"/>
              <a:t>:   </a:t>
            </a:r>
            <a:endParaRPr lang="en-US" altLang="zh-CN" b="1" dirty="0">
              <a:solidFill>
                <a:srgbClr val="FF0000"/>
              </a:solidFill>
            </a:endParaRPr>
          </a:p>
          <a:p>
            <a:pPr marL="285750" indent="-285750">
              <a:buFont typeface="Arial" panose="020B0604020202020204" pitchFamily="34" charset="0"/>
              <a:buChar char="•"/>
            </a:pPr>
            <a:r>
              <a:rPr lang="en-US" altLang="zh-CN" b="1" dirty="0"/>
              <a:t>LSTM decoder and CTC decoder are jointly trained by maximum likelihood criterion with a soft Dynamic Time Warping (soft-DTW) alignment constraint. The warping path, which indicates the possible alignment between input video clips and sign words, is used to ﬁne-tune the 3D-ResNet as training labels with classiﬁcation loss.</a:t>
            </a:r>
            <a:endParaRPr lang="en-US" altLang="zh-CN" b="1" dirty="0"/>
          </a:p>
        </p:txBody>
      </p:sp>
      <p:pic>
        <p:nvPicPr>
          <p:cNvPr id="7" name="图片 6"/>
          <p:cNvPicPr>
            <a:picLocks noChangeAspect="1"/>
          </p:cNvPicPr>
          <p:nvPr/>
        </p:nvPicPr>
        <p:blipFill>
          <a:blip r:embed="rId1"/>
          <a:stretch>
            <a:fillRect/>
          </a:stretch>
        </p:blipFill>
        <p:spPr>
          <a:xfrm>
            <a:off x="107504" y="3828129"/>
            <a:ext cx="5191472" cy="3022231"/>
          </a:xfrm>
          <a:prstGeom prst="rect">
            <a:avLst/>
          </a:prstGeom>
        </p:spPr>
      </p:pic>
      <p:pic>
        <p:nvPicPr>
          <p:cNvPr id="8" name="图片 7"/>
          <p:cNvPicPr>
            <a:picLocks noChangeAspect="1"/>
          </p:cNvPicPr>
          <p:nvPr/>
        </p:nvPicPr>
        <p:blipFill>
          <a:blip r:embed="rId2">
            <a:clrChange>
              <a:clrFrom>
                <a:srgbClr val="FFFEFD"/>
              </a:clrFrom>
              <a:clrTo>
                <a:srgbClr val="FFFEFD">
                  <a:alpha val="0"/>
                </a:srgbClr>
              </a:clrTo>
            </a:clrChange>
          </a:blip>
          <a:stretch>
            <a:fillRect/>
          </a:stretch>
        </p:blipFill>
        <p:spPr>
          <a:xfrm>
            <a:off x="5292080" y="4077073"/>
            <a:ext cx="4009243" cy="2780928"/>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0" y="692696"/>
            <a:ext cx="9004820" cy="1569660"/>
          </a:xfrm>
          <a:prstGeom prst="rect">
            <a:avLst/>
          </a:prstGeom>
        </p:spPr>
        <p:txBody>
          <a:bodyPr wrap="square">
            <a:spAutoFit/>
          </a:bodyPr>
          <a:lstStyle/>
          <a:p>
            <a:pPr marL="285750" indent="-285750">
              <a:buFont typeface="Arial" panose="020B0604020202020204" pitchFamily="34" charset="0"/>
              <a:buChar char="•"/>
            </a:pPr>
            <a:r>
              <a:rPr lang="en-US" altLang="zh-CN" b="1" dirty="0"/>
              <a:t>Fang, </a:t>
            </a:r>
            <a:r>
              <a:rPr lang="en-US" altLang="zh-CN" b="1" dirty="0" err="1"/>
              <a:t>Biyi</a:t>
            </a:r>
            <a:r>
              <a:rPr lang="en-US" altLang="zh-CN" b="1" dirty="0"/>
              <a:t>, Jillian Co, and </a:t>
            </a:r>
            <a:r>
              <a:rPr lang="en-US" altLang="zh-CN" b="1" dirty="0" err="1"/>
              <a:t>Mi</a:t>
            </a:r>
            <a:r>
              <a:rPr lang="en-US" altLang="zh-CN" b="1" dirty="0"/>
              <a:t> Zhang. "</a:t>
            </a:r>
            <a:r>
              <a:rPr lang="en-US" altLang="zh-CN" b="1" dirty="0" err="1">
                <a:solidFill>
                  <a:srgbClr val="FF0000"/>
                </a:solidFill>
              </a:rPr>
              <a:t>Deepasl</a:t>
            </a:r>
            <a:r>
              <a:rPr lang="en-US" altLang="zh-CN" b="1" dirty="0">
                <a:solidFill>
                  <a:srgbClr val="FF0000"/>
                </a:solidFill>
              </a:rPr>
              <a:t>: Enabling ubiquitous and non-intrusive word and sentence-level sign language translation</a:t>
            </a:r>
            <a:r>
              <a:rPr lang="en-US" altLang="zh-CN" b="1" dirty="0"/>
              <a:t>." Proceedings of the 15th ACM Conference on Embedded Network Sensor Systems. 2017. </a:t>
            </a:r>
            <a:r>
              <a:rPr lang="en-US" altLang="zh-CN" b="1" dirty="0" err="1"/>
              <a:t>BiyiFang</a:t>
            </a:r>
            <a:r>
              <a:rPr lang="en-US" altLang="zh-CN" b="1" dirty="0"/>
              <a:t>(</a:t>
            </a:r>
            <a:r>
              <a:rPr lang="en-US" altLang="zh-CN" b="1" dirty="0" err="1"/>
              <a:t>MichiganStateUniversity</a:t>
            </a:r>
            <a:r>
              <a:rPr lang="en-US" altLang="zh-CN" b="1" dirty="0"/>
              <a:t>)  </a:t>
            </a:r>
            <a:r>
              <a:rPr lang="en-US" altLang="zh-CN" b="1" dirty="0" err="1"/>
              <a:t>Sensys</a:t>
            </a:r>
            <a:r>
              <a:rPr lang="en-US" altLang="zh-CN" b="1" dirty="0"/>
              <a:t> CCF_B </a:t>
            </a:r>
            <a:endParaRPr lang="en-US" altLang="zh-CN" b="1" dirty="0"/>
          </a:p>
          <a:p>
            <a:r>
              <a:rPr lang="en-US" altLang="zh-CN" sz="2400" b="1" dirty="0"/>
              <a:t>Contribution</a:t>
            </a:r>
            <a:r>
              <a:rPr lang="en-US" altLang="zh-CN" b="1" dirty="0"/>
              <a:t>:   </a:t>
            </a:r>
            <a:endParaRPr lang="en-US" altLang="zh-CN" b="1" dirty="0">
              <a:solidFill>
                <a:srgbClr val="FF0000"/>
              </a:solidFill>
            </a:endParaRPr>
          </a:p>
        </p:txBody>
      </p:sp>
      <p:pic>
        <p:nvPicPr>
          <p:cNvPr id="2" name="图片 1"/>
          <p:cNvPicPr>
            <a:picLocks noChangeAspect="1"/>
          </p:cNvPicPr>
          <p:nvPr/>
        </p:nvPicPr>
        <p:blipFill>
          <a:blip r:embed="rId1"/>
          <a:stretch>
            <a:fillRect/>
          </a:stretch>
        </p:blipFill>
        <p:spPr>
          <a:xfrm>
            <a:off x="4274398" y="1700808"/>
            <a:ext cx="4869602" cy="5128240"/>
          </a:xfrm>
          <a:prstGeom prst="rect">
            <a:avLst/>
          </a:prstGeom>
        </p:spPr>
      </p:pic>
      <p:pic>
        <p:nvPicPr>
          <p:cNvPr id="9" name="图片 8"/>
          <p:cNvPicPr>
            <a:picLocks noChangeAspect="1"/>
          </p:cNvPicPr>
          <p:nvPr/>
        </p:nvPicPr>
        <p:blipFill>
          <a:blip r:embed="rId2"/>
          <a:stretch>
            <a:fillRect/>
          </a:stretch>
        </p:blipFill>
        <p:spPr>
          <a:xfrm>
            <a:off x="0" y="2564904"/>
            <a:ext cx="4306064" cy="2736304"/>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139180" y="908720"/>
            <a:ext cx="9004820" cy="1384995"/>
          </a:xfrm>
          <a:prstGeom prst="rect">
            <a:avLst/>
          </a:prstGeom>
        </p:spPr>
        <p:txBody>
          <a:bodyPr wrap="square">
            <a:spAutoFit/>
          </a:bodyPr>
          <a:lstStyle/>
          <a:p>
            <a:r>
              <a:rPr lang="en-US" altLang="zh-CN" sz="2400" b="1" dirty="0"/>
              <a:t>Problem:</a:t>
            </a:r>
            <a:endParaRPr lang="en-US" altLang="zh-CN" sz="2400" b="1" dirty="0"/>
          </a:p>
          <a:p>
            <a:endParaRPr lang="en-US" altLang="zh-CN" sz="2400" b="1" dirty="0"/>
          </a:p>
          <a:p>
            <a:pPr marL="285750" indent="-285750">
              <a:buFont typeface="Arial" panose="020B0604020202020204" pitchFamily="34" charset="0"/>
              <a:buChar char="•"/>
            </a:pPr>
            <a:r>
              <a:rPr lang="en-US" altLang="zh-CN" b="1" dirty="0"/>
              <a:t>Signs depends on the combination of body motions, manual movements and head poses, and subtle differences will change a lot.</a:t>
            </a:r>
            <a:endParaRPr lang="en-US" altLang="zh-CN" b="1" dirty="0"/>
          </a:p>
        </p:txBody>
      </p:sp>
      <p:pic>
        <p:nvPicPr>
          <p:cNvPr id="7" name="图片 6"/>
          <p:cNvPicPr>
            <a:picLocks noChangeAspect="1"/>
          </p:cNvPicPr>
          <p:nvPr/>
        </p:nvPicPr>
        <p:blipFill>
          <a:blip r:embed="rId1"/>
          <a:stretch>
            <a:fillRect/>
          </a:stretch>
        </p:blipFill>
        <p:spPr>
          <a:xfrm>
            <a:off x="899592" y="2348880"/>
            <a:ext cx="7167705" cy="3702455"/>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23528" y="908720"/>
            <a:ext cx="9004820" cy="1107996"/>
          </a:xfrm>
          <a:prstGeom prst="rect">
            <a:avLst/>
          </a:prstGeom>
        </p:spPr>
        <p:txBody>
          <a:bodyPr wrap="square">
            <a:spAutoFit/>
          </a:bodyPr>
          <a:lstStyle/>
          <a:p>
            <a:r>
              <a:rPr lang="en-US" altLang="zh-CN" sz="2400" b="1" dirty="0"/>
              <a:t>Problem:</a:t>
            </a:r>
            <a:endParaRPr lang="en-US" altLang="zh-CN" sz="2400" b="1" dirty="0"/>
          </a:p>
          <a:p>
            <a:endParaRPr lang="en-US" altLang="zh-CN" sz="2400" b="1" dirty="0"/>
          </a:p>
          <a:p>
            <a:pPr marL="285750" indent="-285750">
              <a:buFont typeface="Arial" panose="020B0604020202020204" pitchFamily="34" charset="0"/>
              <a:buChar char="•"/>
            </a:pPr>
            <a:r>
              <a:rPr lang="en-US" altLang="zh-CN" b="1" dirty="0"/>
              <a:t>Vocabulary of signs in daily use is large in the magnitude of thousands.</a:t>
            </a:r>
            <a:endParaRPr lang="en-US" altLang="zh-CN" b="1" dirty="0"/>
          </a:p>
        </p:txBody>
      </p:sp>
      <p:pic>
        <p:nvPicPr>
          <p:cNvPr id="2" name="图片 1"/>
          <p:cNvPicPr>
            <a:picLocks noChangeAspect="1"/>
          </p:cNvPicPr>
          <p:nvPr/>
        </p:nvPicPr>
        <p:blipFill>
          <a:blip r:embed="rId1"/>
          <a:stretch>
            <a:fillRect/>
          </a:stretch>
        </p:blipFill>
        <p:spPr>
          <a:xfrm>
            <a:off x="251520" y="2420888"/>
            <a:ext cx="8496944" cy="3024336"/>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323528" y="908720"/>
            <a:ext cx="9004820" cy="1107996"/>
          </a:xfrm>
          <a:prstGeom prst="rect">
            <a:avLst/>
          </a:prstGeom>
        </p:spPr>
        <p:txBody>
          <a:bodyPr wrap="square">
            <a:spAutoFit/>
          </a:bodyPr>
          <a:lstStyle/>
          <a:p>
            <a:r>
              <a:rPr lang="en-US" altLang="zh-CN" sz="2400" b="1" dirty="0"/>
              <a:t>Problem:</a:t>
            </a:r>
            <a:endParaRPr lang="en-US" altLang="zh-CN" sz="2400" b="1" dirty="0"/>
          </a:p>
          <a:p>
            <a:endParaRPr lang="en-US" altLang="zh-CN" sz="2400" b="1" dirty="0"/>
          </a:p>
          <a:p>
            <a:pPr marL="285750" indent="-285750">
              <a:buFont typeface="Arial" panose="020B0604020202020204" pitchFamily="34" charset="0"/>
              <a:buChar char="•"/>
            </a:pPr>
            <a:r>
              <a:rPr lang="en-US" altLang="zh-CN" b="1" dirty="0"/>
              <a:t>A word in sign language may have multiple counterparts in natural languages.</a:t>
            </a:r>
            <a:endParaRPr lang="en-US" altLang="zh-CN" b="1" dirty="0"/>
          </a:p>
        </p:txBody>
      </p:sp>
      <p:pic>
        <p:nvPicPr>
          <p:cNvPr id="2" name="图片 1"/>
          <p:cNvPicPr>
            <a:picLocks noChangeAspect="1"/>
          </p:cNvPicPr>
          <p:nvPr/>
        </p:nvPicPr>
        <p:blipFill>
          <a:blip r:embed="rId1"/>
          <a:stretch>
            <a:fillRect/>
          </a:stretch>
        </p:blipFill>
        <p:spPr>
          <a:xfrm>
            <a:off x="467544" y="1988840"/>
            <a:ext cx="5328592" cy="2656312"/>
          </a:xfrm>
          <a:prstGeom prst="rect">
            <a:avLst/>
          </a:prstGeom>
        </p:spPr>
      </p:pic>
      <p:pic>
        <p:nvPicPr>
          <p:cNvPr id="7" name="图片 6"/>
          <p:cNvPicPr>
            <a:picLocks noChangeAspect="1"/>
          </p:cNvPicPr>
          <p:nvPr/>
        </p:nvPicPr>
        <p:blipFill>
          <a:blip r:embed="rId2"/>
          <a:stretch>
            <a:fillRect/>
          </a:stretch>
        </p:blipFill>
        <p:spPr>
          <a:xfrm>
            <a:off x="4644008" y="4701353"/>
            <a:ext cx="4359018" cy="2156647"/>
          </a:xfrm>
          <a:prstGeom prst="rect">
            <a:avLst/>
          </a:prstGeom>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-point</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251520" y="908720"/>
            <a:ext cx="9004820" cy="2862322"/>
          </a:xfrm>
          <a:prstGeom prst="rect">
            <a:avLst/>
          </a:prstGeom>
        </p:spPr>
        <p:txBody>
          <a:bodyPr wrap="square">
            <a:spAutoFit/>
          </a:bodyPr>
          <a:lstStyle/>
          <a:p>
            <a:pPr marL="285750" indent="-285750">
              <a:buFont typeface="Wingdings" panose="05000000000000000000" pitchFamily="2" charset="2"/>
              <a:buChar char="Ø"/>
            </a:pPr>
            <a:r>
              <a:rPr lang="en-US" altLang="zh-CN" dirty="0"/>
              <a:t>Points 1: </a:t>
            </a:r>
            <a:r>
              <a:rPr lang="zh-CN" altLang="en-US" dirty="0"/>
              <a:t>使用视频数据跨源转换</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Points 2: </a:t>
            </a:r>
            <a:r>
              <a:rPr lang="zh-CN" altLang="en-US" dirty="0"/>
              <a:t>解决的问题不同，一个是识别粗粒度</a:t>
            </a:r>
            <a:r>
              <a:rPr lang="en-US" altLang="zh-CN" dirty="0"/>
              <a:t>HAR</a:t>
            </a:r>
            <a:r>
              <a:rPr lang="zh-CN" altLang="en-US" dirty="0"/>
              <a:t>， 一种是识别细粒度手语</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Points 3: </a:t>
            </a:r>
            <a:r>
              <a:rPr lang="zh-CN" altLang="en-US" dirty="0"/>
              <a:t>添加联邦学习，保护用户隐私</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Points 4</a:t>
            </a:r>
            <a:r>
              <a:rPr lang="zh-CN" altLang="en-US" dirty="0"/>
              <a:t>：</a:t>
            </a:r>
            <a:r>
              <a:rPr lang="en-US" altLang="zh-CN" dirty="0"/>
              <a:t>leap motion </a:t>
            </a:r>
            <a:r>
              <a:rPr lang="zh-CN" altLang="en-US" dirty="0"/>
              <a:t>能不能配合边缘设备使用，例如手机，一些嵌入式开发板树莓派板等等</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en-US" altLang="zh-CN" dirty="0"/>
              <a:t>Points 5: </a:t>
            </a:r>
            <a:r>
              <a:rPr lang="zh-CN" altLang="en-US" dirty="0"/>
              <a:t>结合了自然语言，从单词，到句子的识别与预测，完整语义。</a:t>
            </a:r>
            <a:endParaRPr lang="zh-CN" altLang="en-US" dirty="0"/>
          </a:p>
        </p:txBody>
      </p:sp>
      <p:sp>
        <p:nvSpPr>
          <p:cNvPr id="8" name="矩形 7"/>
          <p:cNvSpPr/>
          <p:nvPr/>
        </p:nvSpPr>
        <p:spPr>
          <a:xfrm>
            <a:off x="143067" y="4221088"/>
            <a:ext cx="9004820" cy="1477328"/>
          </a:xfrm>
          <a:prstGeom prst="rect">
            <a:avLst/>
          </a:prstGeom>
        </p:spPr>
        <p:txBody>
          <a:bodyPr wrap="square">
            <a:spAutoFit/>
          </a:bodyPr>
          <a:lstStyle/>
          <a:p>
            <a:pPr marL="285750" indent="-285750">
              <a:buFont typeface="Wingdings" panose="05000000000000000000" pitchFamily="2" charset="2"/>
              <a:buChar char="Ø"/>
            </a:pPr>
            <a:r>
              <a:rPr lang="zh-CN" altLang="en-US" dirty="0"/>
              <a:t>任务一：识别静态的与动态的手势，利用计算机视觉</a:t>
            </a:r>
            <a:endParaRPr lang="en-US" altLang="zh-CN" dirty="0"/>
          </a:p>
          <a:p>
            <a:pPr marL="285750" indent="-285750">
              <a:buFont typeface="Wingdings" panose="05000000000000000000" pitchFamily="2" charset="2"/>
              <a:buChar char="Ø"/>
            </a:pPr>
            <a:endParaRPr lang="en-US" altLang="zh-CN" dirty="0"/>
          </a:p>
          <a:p>
            <a:pPr marL="285750" indent="-285750">
              <a:buFont typeface="Wingdings" panose="05000000000000000000" pitchFamily="2" charset="2"/>
              <a:buChar char="Ø"/>
            </a:pPr>
            <a:r>
              <a:rPr lang="zh-CN" altLang="en-US" dirty="0"/>
              <a:t>？？问题？我是先利用纯视频识别手势，还是利用视频对应的数据特征，进行处理？</a:t>
            </a:r>
            <a:endParaRPr lang="en-US" altLang="zh-CN" dirty="0"/>
          </a:p>
          <a:p>
            <a:pPr marL="285750" indent="-285750">
              <a:buFont typeface="Wingdings" panose="05000000000000000000" pitchFamily="2" charset="2"/>
              <a:buChar char="Ø"/>
            </a:pPr>
            <a:r>
              <a:rPr lang="zh-CN" altLang="en-US" dirty="0"/>
              <a:t>特征转化视频特征进行识别，还是视频提取特征训练？</a:t>
            </a:r>
            <a:endParaRPr lang="en-US" altLang="zh-CN" dirty="0"/>
          </a:p>
          <a:p>
            <a:endParaRPr lang="en-US" altLang="zh-CN"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 name="Picture 2" descr="躺着操控世界可穿戴手势识别是什么原理？ - OFweek可穿戴设备网"/>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27750" y="2204864"/>
            <a:ext cx="2781665" cy="1749600"/>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2" name="图片 21"/>
          <p:cNvPicPr preferRelativeResize="0"/>
          <p:nvPr/>
        </p:nvPicPr>
        <p:blipFill>
          <a:blip r:embed="rId2"/>
          <a:stretch>
            <a:fillRect/>
          </a:stretch>
        </p:blipFill>
        <p:spPr>
          <a:xfrm>
            <a:off x="3169135" y="2204864"/>
            <a:ext cx="2907573" cy="1750176"/>
          </a:xfrm>
          <a:prstGeom prst="rect">
            <a:avLst/>
          </a:prstGeom>
          <a:ln>
            <a:noFill/>
          </a:ln>
          <a:effectLst>
            <a:outerShdw blurRad="190500" algn="tl" rotWithShape="0">
              <a:srgbClr val="000000">
                <a:alpha val="70000"/>
              </a:srgbClr>
            </a:outerShdw>
          </a:effectLst>
        </p:spPr>
      </p:pic>
      <p:pic>
        <p:nvPicPr>
          <p:cNvPr id="23" name="Picture 8" descr="Cg-4V1GwDNOIZEkkAAEAntE7wKMAAJisAGGdAsAAQC2816"/>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6427" y="2204864"/>
            <a:ext cx="2907573" cy="17501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4" name="TextBox 151"/>
          <p:cNvSpPr txBox="1"/>
          <p:nvPr/>
        </p:nvSpPr>
        <p:spPr>
          <a:xfrm>
            <a:off x="0" y="908720"/>
            <a:ext cx="9810017" cy="430887"/>
          </a:xfrm>
          <a:prstGeom prst="rect">
            <a:avLst/>
          </a:prstGeom>
          <a:noFill/>
        </p:spPr>
        <p:txBody>
          <a:bodyPr wrap="square" rtlCol="0">
            <a:spAutoFit/>
          </a:bodyPr>
          <a:lstStyle/>
          <a:p>
            <a:pPr lvl="0" algn="ctr"/>
            <a:r>
              <a:rPr lang="en-US" altLang="zh-CN" sz="2200" b="1" dirty="0">
                <a:solidFill>
                  <a:srgbClr val="00B0F0"/>
                </a:solidFill>
                <a:latin typeface="微软雅黑" panose="020B0503020204020204" pitchFamily="34" charset="-122"/>
                <a:ea typeface="微软雅黑" panose="020B0503020204020204" pitchFamily="34" charset="-122"/>
              </a:rPr>
              <a:t>Limitation of previous work</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26" name="矩形: 圆角 25"/>
          <p:cNvSpPr/>
          <p:nvPr/>
        </p:nvSpPr>
        <p:spPr>
          <a:xfrm>
            <a:off x="209458" y="1615815"/>
            <a:ext cx="2799957" cy="480269"/>
          </a:xfrm>
          <a:prstGeom prst="roundRect">
            <a:avLst/>
          </a:prstGeom>
          <a:solidFill>
            <a:schemeClr val="accent5">
              <a:lumMod val="50000"/>
            </a:schemeClr>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CN" altLang="en-US" b="1" dirty="0">
                <a:solidFill>
                  <a:prstClr val="white"/>
                </a:solidFill>
                <a:latin typeface="微软雅黑" panose="020B0503020204020204" pitchFamily="34" charset="-122"/>
                <a:ea typeface="微软雅黑" panose="020B0503020204020204" pitchFamily="34" charset="-122"/>
              </a:rPr>
              <a:t>可穿戴设备</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7" name="矩形: 圆角 26"/>
          <p:cNvSpPr/>
          <p:nvPr/>
        </p:nvSpPr>
        <p:spPr>
          <a:xfrm>
            <a:off x="6235991" y="1615815"/>
            <a:ext cx="2908010" cy="480269"/>
          </a:xfrm>
          <a:prstGeom prst="roundRect">
            <a:avLst/>
          </a:prstGeom>
          <a:solidFill>
            <a:schemeClr val="accent5">
              <a:lumMod val="50000"/>
            </a:schemeClr>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prstClr val="white"/>
                </a:solidFill>
                <a:latin typeface="微软雅黑" panose="020B0503020204020204" pitchFamily="34" charset="-122"/>
                <a:ea typeface="微软雅黑" panose="020B0503020204020204" pitchFamily="34" charset="-122"/>
              </a:rPr>
              <a:t>无线感知</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8" name="矩形: 圆角 27"/>
          <p:cNvSpPr/>
          <p:nvPr/>
        </p:nvSpPr>
        <p:spPr>
          <a:xfrm>
            <a:off x="3168698" y="1620890"/>
            <a:ext cx="2908009" cy="480269"/>
          </a:xfrm>
          <a:prstGeom prst="roundRect">
            <a:avLst/>
          </a:prstGeom>
          <a:solidFill>
            <a:schemeClr val="accent5">
              <a:lumMod val="50000"/>
            </a:schemeClr>
          </a:solidFill>
          <a:scene3d>
            <a:camera prst="orthographicFront"/>
            <a:lightRig rig="threePt" dir="t"/>
          </a:scene3d>
          <a:sp3d>
            <a:bevelT prst="convex"/>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a:solidFill>
                  <a:prstClr val="white"/>
                </a:solidFill>
                <a:latin typeface="微软雅黑" panose="020B0503020204020204" pitchFamily="34" charset="-122"/>
                <a:ea typeface="微软雅黑" panose="020B0503020204020204" pitchFamily="34" charset="-122"/>
              </a:rPr>
              <a:t>计算机视觉</a:t>
            </a:r>
            <a:endParaRPr lang="en-US" altLang="zh-CN" b="1" dirty="0">
              <a:solidFill>
                <a:prstClr val="white"/>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69590" y="980728"/>
            <a:ext cx="9004820" cy="3693319"/>
          </a:xfrm>
          <a:prstGeom prst="rect">
            <a:avLst/>
          </a:prstGeom>
        </p:spPr>
        <p:txBody>
          <a:bodyPr wrap="square">
            <a:spAutoFit/>
          </a:bodyPr>
          <a:lstStyle/>
          <a:p>
            <a:r>
              <a:rPr lang="zh-CN" altLang="en-US" b="1" dirty="0"/>
              <a:t>手语视频数据集介绍</a:t>
            </a:r>
            <a:endParaRPr lang="zh-CN" altLang="en-US" b="1" dirty="0"/>
          </a:p>
          <a:p>
            <a:pPr marL="285750" indent="-285750">
              <a:buFont typeface="Arial" panose="020B0604020202020204" pitchFamily="34" charset="0"/>
              <a:buChar char="•"/>
            </a:pPr>
            <a:endParaRPr lang="en-US" altLang="zh-CN" b="1" dirty="0"/>
          </a:p>
          <a:p>
            <a:pPr marL="285750" indent="-285750">
              <a:buFont typeface="Wingdings" panose="05000000000000000000" pitchFamily="2" charset="2"/>
              <a:buChar char="p"/>
            </a:pPr>
            <a:r>
              <a:rPr lang="en-US" altLang="zh-CN" b="1" dirty="0"/>
              <a:t>word-level ASL datasets     6.55G</a:t>
            </a:r>
            <a:endParaRPr lang="en-US" altLang="zh-CN" b="1" dirty="0"/>
          </a:p>
          <a:p>
            <a:pPr marL="285750" indent="-285750">
              <a:buFont typeface="Wingdings" panose="05000000000000000000" pitchFamily="2" charset="2"/>
              <a:buChar char="p"/>
            </a:pPr>
            <a:endParaRPr lang="en-US" altLang="zh-CN" b="1" dirty="0"/>
          </a:p>
          <a:p>
            <a:pPr marL="285750" indent="-285750">
              <a:buFont typeface="Wingdings" panose="05000000000000000000" pitchFamily="2" charset="2"/>
              <a:buChar char="p"/>
            </a:pPr>
            <a:r>
              <a:rPr lang="en-US" altLang="zh-CN" b="1" dirty="0"/>
              <a:t>RWTH-</a:t>
            </a:r>
            <a:r>
              <a:rPr lang="en-US" altLang="zh-CN" b="1" dirty="0" err="1"/>
              <a:t>PHOENIXWeather</a:t>
            </a:r>
            <a:r>
              <a:rPr lang="en-US" altLang="zh-CN" b="1" dirty="0"/>
              <a:t> 2014T dataset     54G</a:t>
            </a:r>
            <a:endParaRPr lang="en-US" altLang="zh-CN" b="1" dirty="0"/>
          </a:p>
          <a:p>
            <a:pPr marL="285750" indent="-285750">
              <a:buFont typeface="Wingdings" panose="05000000000000000000" pitchFamily="2" charset="2"/>
              <a:buChar char="p"/>
            </a:pPr>
            <a:endParaRPr lang="en-US" altLang="zh-CN" b="1" dirty="0"/>
          </a:p>
          <a:p>
            <a:pPr marL="285750" indent="-285750">
              <a:buFont typeface="Wingdings" panose="05000000000000000000" pitchFamily="2" charset="2"/>
              <a:buChar char="p"/>
            </a:pPr>
            <a:r>
              <a:rPr lang="en-US" altLang="zh-CN" b="1" dirty="0"/>
              <a:t>**[RWTH-BOSTON-50](</a:t>
            </a:r>
            <a:r>
              <a:rPr lang="en-US" altLang="zh-CN" b="1" dirty="0">
                <a:hlinkClick r:id="rId1"/>
              </a:rPr>
              <a:t>http://www-i6.informatik.rwth-aachen.de/aslr/database-rwth-boston-104.php)**:http://ww1.chalearn.org/resou/databases</a:t>
            </a:r>
            <a:r>
              <a:rPr lang="en-US" altLang="zh-CN" b="1" dirty="0"/>
              <a:t>   347MB</a:t>
            </a:r>
            <a:endParaRPr lang="en-US" altLang="zh-CN" b="1" dirty="0"/>
          </a:p>
          <a:p>
            <a:pPr marL="285750" indent="-285750">
              <a:buFont typeface="Wingdings" panose="05000000000000000000" pitchFamily="2" charset="2"/>
              <a:buChar char="p"/>
            </a:pPr>
            <a:r>
              <a:rPr lang="en-US" altLang="zh-CN" b="1" dirty="0"/>
              <a:t>Million handshape dataset of ASL    16G</a:t>
            </a:r>
            <a:endParaRPr lang="en-US" altLang="zh-CN" b="1" dirty="0"/>
          </a:p>
          <a:p>
            <a:pPr marL="285750" indent="-285750">
              <a:buFont typeface="Wingdings" panose="05000000000000000000" pitchFamily="2" charset="2"/>
              <a:buChar char="p"/>
            </a:pPr>
            <a:endParaRPr lang="en-US" altLang="zh-CN" b="1" dirty="0"/>
          </a:p>
          <a:p>
            <a:pPr marL="285750" indent="-285750">
              <a:buFont typeface="Wingdings" panose="05000000000000000000" pitchFamily="2" charset="2"/>
              <a:buChar char="p"/>
            </a:pPr>
            <a:r>
              <a:rPr lang="en-US" altLang="zh-CN" b="1" dirty="0"/>
              <a:t>Finger shape video dataset of ASL(</a:t>
            </a:r>
            <a:r>
              <a:rPr lang="zh-CN" altLang="en-US" b="1" dirty="0"/>
              <a:t>需要编写个下载脚本）待下载</a:t>
            </a:r>
            <a:endParaRPr lang="en-US" altLang="zh-CN" b="1" dirty="0"/>
          </a:p>
          <a:p>
            <a:endParaRPr lang="en-US" altLang="zh-CN" b="1" dirty="0"/>
          </a:p>
          <a:p>
            <a:pPr marL="285750" indent="-285750">
              <a:buFont typeface="Arial" panose="020B0604020202020204" pitchFamily="34" charset="0"/>
              <a:buChar char="•"/>
            </a:pPr>
            <a:endParaRPr lang="en-US" altLang="zh-CN" b="1" dirty="0"/>
          </a:p>
        </p:txBody>
      </p:sp>
      <p:sp>
        <p:nvSpPr>
          <p:cNvPr id="7" name="矩形 6"/>
          <p:cNvSpPr/>
          <p:nvPr/>
        </p:nvSpPr>
        <p:spPr>
          <a:xfrm>
            <a:off x="69590" y="4293096"/>
            <a:ext cx="9004820" cy="1754326"/>
          </a:xfrm>
          <a:prstGeom prst="rect">
            <a:avLst/>
          </a:prstGeom>
        </p:spPr>
        <p:txBody>
          <a:bodyPr wrap="square">
            <a:spAutoFit/>
          </a:bodyPr>
          <a:lstStyle/>
          <a:p>
            <a:r>
              <a:rPr lang="zh-CN" altLang="en-US" b="1" dirty="0"/>
              <a:t>目标</a:t>
            </a:r>
            <a:endParaRPr lang="en-US" altLang="zh-CN" b="1" dirty="0"/>
          </a:p>
          <a:p>
            <a:pPr marL="285750" indent="-285750">
              <a:buFont typeface="Wingdings" panose="05000000000000000000" pitchFamily="2" charset="2"/>
              <a:buChar char="p"/>
            </a:pPr>
            <a:r>
              <a:rPr lang="en-US" altLang="zh-CN" b="1" dirty="0"/>
              <a:t>26 handshape dataset of ALS</a:t>
            </a:r>
            <a:endParaRPr lang="en-US" altLang="zh-CN" b="1" dirty="0"/>
          </a:p>
          <a:p>
            <a:pPr marL="285750" indent="-285750">
              <a:buFont typeface="Wingdings" panose="05000000000000000000" pitchFamily="2" charset="2"/>
              <a:buChar char="p"/>
            </a:pPr>
            <a:endParaRPr lang="en-US" altLang="zh-CN" b="1" dirty="0"/>
          </a:p>
          <a:p>
            <a:pPr marL="285750" indent="-285750">
              <a:buFont typeface="Wingdings" panose="05000000000000000000" pitchFamily="2" charset="2"/>
              <a:buChar char="p"/>
            </a:pPr>
            <a:r>
              <a:rPr lang="en-US" altLang="zh-CN" b="1" dirty="0"/>
              <a:t>Isolated word dataset of SL</a:t>
            </a:r>
            <a:endParaRPr lang="en-US" altLang="zh-CN" b="1" dirty="0"/>
          </a:p>
          <a:p>
            <a:pPr marL="285750" indent="-285750">
              <a:buFont typeface="Wingdings" panose="05000000000000000000" pitchFamily="2" charset="2"/>
              <a:buChar char="p"/>
            </a:pPr>
            <a:endParaRPr lang="en-US" altLang="zh-CN" b="1" dirty="0"/>
          </a:p>
          <a:p>
            <a:pPr marL="285750" indent="-285750">
              <a:buFont typeface="Wingdings" panose="05000000000000000000" pitchFamily="2" charset="2"/>
              <a:buChar char="p"/>
            </a:pPr>
            <a:r>
              <a:rPr lang="en-US" altLang="zh-CN" b="1" dirty="0"/>
              <a:t>Continuous dataset of SL</a:t>
            </a:r>
            <a:endParaRPr lang="en-US" altLang="zh-CN" b="1" dirty="0"/>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8" name="矩形 7"/>
          <p:cNvSpPr/>
          <p:nvPr/>
        </p:nvSpPr>
        <p:spPr>
          <a:xfrm>
            <a:off x="69590" y="836712"/>
            <a:ext cx="9004820" cy="2492990"/>
          </a:xfrm>
          <a:prstGeom prst="rect">
            <a:avLst/>
          </a:prstGeom>
        </p:spPr>
        <p:txBody>
          <a:bodyPr wrap="square">
            <a:spAutoFit/>
          </a:bodyPr>
          <a:lstStyle/>
          <a:p>
            <a:r>
              <a:rPr lang="zh-CN" altLang="en-US" b="1" dirty="0"/>
              <a:t>单个字符</a:t>
            </a:r>
            <a:r>
              <a:rPr lang="en-US" altLang="zh-CN" b="1" dirty="0"/>
              <a:t>ASL </a:t>
            </a:r>
            <a:r>
              <a:rPr lang="zh-CN" altLang="en-US" b="1" dirty="0"/>
              <a:t>手势</a:t>
            </a:r>
            <a:r>
              <a:rPr lang="en-US" altLang="zh-CN" b="1" dirty="0"/>
              <a:t>RGB</a:t>
            </a:r>
            <a:r>
              <a:rPr lang="zh-CN" altLang="en-US" b="1" dirty="0"/>
              <a:t>图片</a:t>
            </a:r>
            <a:r>
              <a:rPr lang="en-US" altLang="zh-CN" b="1" dirty="0"/>
              <a:t> </a:t>
            </a:r>
            <a:r>
              <a:rPr lang="zh-CN" altLang="en-US" b="1" dirty="0"/>
              <a:t>数据集</a:t>
            </a:r>
            <a:endParaRPr lang="en-US" altLang="zh-CN" b="1" dirty="0"/>
          </a:p>
          <a:p>
            <a:pPr marL="285750" indent="-285750">
              <a:buFont typeface="Arial" panose="020B0604020202020204" pitchFamily="34" charset="0"/>
              <a:buChar char="•"/>
            </a:pPr>
            <a:r>
              <a:rPr lang="en-US" altLang="zh-CN" b="1" dirty="0"/>
              <a:t>F:\</a:t>
            </a:r>
            <a:r>
              <a:rPr lang="zh-CN" altLang="en-US" b="1" dirty="0"/>
              <a:t>手语数据集</a:t>
            </a:r>
            <a:r>
              <a:rPr lang="en-US" altLang="zh-CN" b="1" dirty="0"/>
              <a:t>\</a:t>
            </a:r>
            <a:r>
              <a:rPr lang="en-US" altLang="zh-CN" b="1" dirty="0" err="1"/>
              <a:t>ASL_fingershape</a:t>
            </a:r>
            <a:r>
              <a:rPr lang="en-US" altLang="zh-CN" b="1" dirty="0"/>
              <a:t>\fingerspelling5\dataset5    </a:t>
            </a:r>
            <a:r>
              <a:rPr lang="zh-CN" altLang="en-US" b="1" dirty="0"/>
              <a:t>没有</a:t>
            </a:r>
            <a:r>
              <a:rPr lang="en-US" altLang="zh-CN" b="1" dirty="0"/>
              <a:t>j</a:t>
            </a:r>
            <a:r>
              <a:rPr lang="zh-CN" altLang="en-US" b="1" dirty="0"/>
              <a:t>，</a:t>
            </a:r>
            <a:r>
              <a:rPr lang="en-US" altLang="zh-CN" b="1" dirty="0"/>
              <a:t>z</a:t>
            </a:r>
            <a:endParaRPr lang="en-US" altLang="zh-CN" b="1" dirty="0"/>
          </a:p>
          <a:p>
            <a:pPr marL="285750" indent="-285750">
              <a:buFont typeface="Wingdings" panose="05000000000000000000" pitchFamily="2" charset="2"/>
              <a:buChar char="p"/>
            </a:pPr>
            <a:r>
              <a:rPr lang="en-US" altLang="zh-CN" sz="1200" dirty="0"/>
              <a:t> [['a', 1055], ['b', 1031], ['c', 1113], ['d', 1071], ['e', 1047], ['f', 1037], ['g', 1055], ['h', 1045], ['</a:t>
            </a:r>
            <a:r>
              <a:rPr lang="en-US" altLang="zh-CN" sz="1200" dirty="0" err="1"/>
              <a:t>i</a:t>
            </a:r>
            <a:r>
              <a:rPr lang="en-US" altLang="zh-CN" sz="1200" dirty="0"/>
              <a:t>', 1029], ['k', 1035], ['l', 1031], ['m', 1053], ['n', 1059], ['o', 1023], ['p', 1143], ['q', 1031], ['r', 1055], ['s', 941], ['t', 1047], ['u', 1047], ['v', 1013], ['w', 1049], ['x', 1043], ['y', 1065]]</a:t>
            </a:r>
            <a:endParaRPr lang="en-US" altLang="zh-CN" sz="1200" dirty="0"/>
          </a:p>
          <a:p>
            <a:pPr marL="285750" indent="-285750">
              <a:buFont typeface="Wingdings" panose="05000000000000000000" pitchFamily="2" charset="2"/>
              <a:buChar char="p"/>
            </a:pPr>
            <a:r>
              <a:rPr lang="en-US" altLang="zh-CN" sz="1200" dirty="0"/>
              <a:t>[['a', 1071], ['b', 1153], ['c', 1097], ['d', 1103], ['e', 1129], ['f', 1059], ['g', 1087], ['h', 1089], ['</a:t>
            </a:r>
            <a:r>
              <a:rPr lang="en-US" altLang="zh-CN" sz="1200" dirty="0" err="1"/>
              <a:t>i</a:t>
            </a:r>
            <a:r>
              <a:rPr lang="en-US" altLang="zh-CN" sz="1200" dirty="0"/>
              <a:t>', 1085], ['k', 1553], ['l', 1153], ['m', 1163], ['n', 1087], ['o', 1057], ['p', 1283], ['q', 1079], ['r', 1099], ['s', 1497], ['t', 1027], ['u', 1083], ['v', 1255], ['w', 1295], ['x', 1243], ['y', 1073]]</a:t>
            </a:r>
            <a:endParaRPr lang="en-US" altLang="zh-CN" sz="1200" dirty="0"/>
          </a:p>
          <a:p>
            <a:pPr marL="285750" indent="-285750">
              <a:buFont typeface="Wingdings" panose="05000000000000000000" pitchFamily="2" charset="2"/>
              <a:buChar char="p"/>
            </a:pPr>
            <a:r>
              <a:rPr lang="en-US" altLang="zh-CN" sz="1200" dirty="0"/>
              <a:t>[['a', 1071], ['b', 1153], ['c', 1097], ['d', 1103], ['e', 1129], ['f', 1059], ['g', 1087], ['h', 1089], ['</a:t>
            </a:r>
            <a:r>
              <a:rPr lang="en-US" altLang="zh-CN" sz="1200" dirty="0" err="1"/>
              <a:t>i</a:t>
            </a:r>
            <a:r>
              <a:rPr lang="en-US" altLang="zh-CN" sz="1200" dirty="0"/>
              <a:t>', 1085], ['k', 1553], ['l', 1153], ['m', 1163], ['n', 1087], ['o', 1057], ['p', 1283], ['q', 1079], ['r', 1099], ['s', 1497], ['t', 1027], ['u', 1083], ['v', 1255], ['w', 1295], ['x', 1243], ['y', 1073]]</a:t>
            </a:r>
            <a:endParaRPr lang="en-US" altLang="zh-CN" sz="1200" dirty="0"/>
          </a:p>
          <a:p>
            <a:pPr marL="285750" indent="-285750">
              <a:buFont typeface="Wingdings" panose="05000000000000000000" pitchFamily="2" charset="2"/>
              <a:buChar char="p"/>
            </a:pPr>
            <a:r>
              <a:rPr lang="en-US" altLang="zh-CN" sz="1200" dirty="0"/>
              <a:t>[['a', 1093], ['b', 1143], ['c', 1061], ['d', 1051], ['e', 1055], ['f', 1049], ['g', 1083], ['h', 1123], ['</a:t>
            </a:r>
            <a:r>
              <a:rPr lang="en-US" altLang="zh-CN" sz="1200" dirty="0" err="1"/>
              <a:t>i</a:t>
            </a:r>
            <a:r>
              <a:rPr lang="en-US" altLang="zh-CN" sz="1200" dirty="0"/>
              <a:t>', 1043], ['k', 1079], ['l', 1129], ['m', 1083], ['n', 1059], ['o', 1077], ['p', 1063], ['q', 1099], ['r', 1547], ['s', 1069], ['t', 1059], ['u', 1063], ['v', 1087], ['w', 1071], ['x', 1075], ['y', 1071]]</a:t>
            </a:r>
            <a:endParaRPr lang="en-US" altLang="zh-CN" sz="1200" dirty="0"/>
          </a:p>
          <a:p>
            <a:pPr marL="285750" indent="-285750">
              <a:buFont typeface="Wingdings" panose="05000000000000000000" pitchFamily="2" charset="2"/>
              <a:buChar char="p"/>
            </a:pPr>
            <a:r>
              <a:rPr lang="en-US" altLang="zh-CN" sz="1200" dirty="0"/>
              <a:t>[['a', 1091], ['b', 1069], ['c', 1081], ['d', 1089], ['e', 1079], ['f', 1055], ['g', 1075], ['h', 1069], ['</a:t>
            </a:r>
            <a:r>
              <a:rPr lang="en-US" altLang="zh-CN" sz="1200" dirty="0" err="1"/>
              <a:t>i</a:t>
            </a:r>
            <a:r>
              <a:rPr lang="en-US" altLang="zh-CN" sz="1200" dirty="0"/>
              <a:t>', 1051], ['k', 1139], ['l', 1029], ['m', 1051], ['n', 1061], ['o', 1065], ['p', 1055], ['q', 1059], ['r', 1125], ['s', 1053], ['t', 1063], ['u', 1059], ['v', 1055], ['w', 1027], ['x', 1045], ['y', 1043]]</a:t>
            </a:r>
            <a:endParaRPr lang="en-US" altLang="zh-CN" sz="1200" dirty="0"/>
          </a:p>
        </p:txBody>
      </p:sp>
      <p:pic>
        <p:nvPicPr>
          <p:cNvPr id="2" name="图片 1"/>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3429000"/>
            <a:ext cx="1009650" cy="1133475"/>
          </a:xfrm>
          <a:prstGeom prst="rect">
            <a:avLst/>
          </a:prstGeom>
        </p:spPr>
      </p:pic>
      <p:pic>
        <p:nvPicPr>
          <p:cNvPr id="7" name="图片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43608" y="3356992"/>
            <a:ext cx="695325" cy="1219200"/>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3688" y="3356992"/>
            <a:ext cx="714375" cy="1228725"/>
          </a:xfrm>
          <a:prstGeom prst="rect">
            <a:avLst/>
          </a:prstGeom>
        </p:spPr>
      </p:pic>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83768" y="3284984"/>
            <a:ext cx="790575" cy="1352550"/>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41626" y="3446888"/>
            <a:ext cx="739080" cy="1168545"/>
          </a:xfrm>
          <a:prstGeom prst="rect">
            <a:avLst/>
          </a:prstGeom>
        </p:spPr>
      </p:pic>
      <p:pic>
        <p:nvPicPr>
          <p:cNvPr id="12" name="图片 1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995936" y="3284984"/>
            <a:ext cx="828675" cy="1333500"/>
          </a:xfrm>
          <a:prstGeom prst="rect">
            <a:avLst/>
          </a:prstGeom>
        </p:spPr>
      </p:pic>
      <p:pic>
        <p:nvPicPr>
          <p:cNvPr id="13" name="图片 12"/>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60032" y="3429000"/>
            <a:ext cx="1333500" cy="1114425"/>
          </a:xfrm>
          <a:prstGeom prst="rect">
            <a:avLst/>
          </a:prstGeom>
        </p:spPr>
      </p:pic>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228184" y="3429000"/>
            <a:ext cx="1543050" cy="1104900"/>
          </a:xfrm>
          <a:prstGeom prst="rect">
            <a:avLst/>
          </a:prstGeom>
        </p:spPr>
      </p:pic>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812360" y="3423119"/>
            <a:ext cx="864096" cy="1086002"/>
          </a:xfrm>
          <a:prstGeom prst="rect">
            <a:avLst/>
          </a:prstGeom>
        </p:spPr>
      </p:pic>
      <p:pic>
        <p:nvPicPr>
          <p:cNvPr id="16" name="图片 1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0" y="4581128"/>
            <a:ext cx="1000125" cy="1295400"/>
          </a:xfrm>
          <a:prstGeom prst="rect">
            <a:avLst/>
          </a:prstGeom>
        </p:spPr>
      </p:pic>
      <p:pic>
        <p:nvPicPr>
          <p:cNvPr id="17" name="图片 16"/>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71601" y="4581128"/>
            <a:ext cx="1080120" cy="1269759"/>
          </a:xfrm>
          <a:prstGeom prst="rect">
            <a:avLst/>
          </a:prstGeom>
        </p:spPr>
      </p:pic>
      <p:pic>
        <p:nvPicPr>
          <p:cNvPr id="18" name="图片 17"/>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051720" y="4653136"/>
            <a:ext cx="762000" cy="1219200"/>
          </a:xfrm>
          <a:prstGeom prst="rect">
            <a:avLst/>
          </a:prstGeom>
        </p:spPr>
      </p:pic>
      <p:pic>
        <p:nvPicPr>
          <p:cNvPr id="19" name="图片 18"/>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2843808" y="4653136"/>
            <a:ext cx="885825" cy="1295400"/>
          </a:xfrm>
          <a:prstGeom prst="rect">
            <a:avLst/>
          </a:prstGeom>
        </p:spPr>
      </p:pic>
      <p:pic>
        <p:nvPicPr>
          <p:cNvPr id="20" name="图片 19"/>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3779912" y="4725144"/>
            <a:ext cx="885825" cy="1190625"/>
          </a:xfrm>
          <a:prstGeom prst="rect">
            <a:avLst/>
          </a:prstGeom>
        </p:spPr>
      </p:pic>
      <p:pic>
        <p:nvPicPr>
          <p:cNvPr id="21" name="图片 20"/>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4644008" y="4725144"/>
            <a:ext cx="1104900" cy="771525"/>
          </a:xfrm>
          <a:prstGeom prst="rect">
            <a:avLst/>
          </a:prstGeom>
        </p:spPr>
      </p:pic>
      <p:pic>
        <p:nvPicPr>
          <p:cNvPr id="22" name="图片 21"/>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5796136" y="4725144"/>
            <a:ext cx="1104900" cy="723900"/>
          </a:xfrm>
          <a:prstGeom prst="rect">
            <a:avLst/>
          </a:prstGeom>
        </p:spPr>
      </p:pic>
      <p:pic>
        <p:nvPicPr>
          <p:cNvPr id="23" name="图片 22"/>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6948264" y="4581128"/>
            <a:ext cx="704850" cy="1247775"/>
          </a:xfrm>
          <a:prstGeom prst="rect">
            <a:avLst/>
          </a:prstGeom>
        </p:spPr>
      </p:pic>
      <p:pic>
        <p:nvPicPr>
          <p:cNvPr id="24" name="图片 23"/>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668344" y="4653136"/>
            <a:ext cx="771525" cy="1209675"/>
          </a:xfrm>
          <a:prstGeom prst="rect">
            <a:avLst/>
          </a:prstGeom>
        </p:spPr>
      </p:pic>
      <p:pic>
        <p:nvPicPr>
          <p:cNvPr id="25" name="图片 24"/>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8460432" y="4653136"/>
            <a:ext cx="847725" cy="1171575"/>
          </a:xfrm>
          <a:prstGeom prst="rect">
            <a:avLst/>
          </a:prstGeom>
        </p:spPr>
      </p:pic>
      <p:pic>
        <p:nvPicPr>
          <p:cNvPr id="26" name="图片 25"/>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0" y="5877272"/>
            <a:ext cx="638175" cy="1304925"/>
          </a:xfrm>
          <a:prstGeom prst="rect">
            <a:avLst/>
          </a:prstGeom>
        </p:spPr>
      </p:pic>
      <p:pic>
        <p:nvPicPr>
          <p:cNvPr id="27" name="图片 26"/>
          <p:cNvPicPr>
            <a:picLocks noChangeAspect="1"/>
          </p:cNvPicPr>
          <p:nvPr/>
        </p:nvPicPr>
        <p:blipFill>
          <a:blip r:embed="rId21">
            <a:extLst>
              <a:ext uri="{28A0092B-C50C-407E-A947-70E740481C1C}">
                <a14:useLocalDpi xmlns:a14="http://schemas.microsoft.com/office/drawing/2010/main" val="0"/>
              </a:ext>
            </a:extLst>
          </a:blip>
          <a:stretch>
            <a:fillRect/>
          </a:stretch>
        </p:blipFill>
        <p:spPr>
          <a:xfrm>
            <a:off x="611560" y="5877272"/>
            <a:ext cx="628650" cy="1352550"/>
          </a:xfrm>
          <a:prstGeom prst="rect">
            <a:avLst/>
          </a:prstGeom>
        </p:spPr>
      </p:pic>
      <p:pic>
        <p:nvPicPr>
          <p:cNvPr id="28" name="图片 27"/>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1259632" y="5949280"/>
            <a:ext cx="666750" cy="1181100"/>
          </a:xfrm>
          <a:prstGeom prst="rect">
            <a:avLst/>
          </a:prstGeom>
        </p:spPr>
      </p:pic>
      <p:pic>
        <p:nvPicPr>
          <p:cNvPr id="29" name="图片 28"/>
          <p:cNvPicPr>
            <a:picLocks noChangeAspect="1"/>
          </p:cNvPicPr>
          <p:nvPr/>
        </p:nvPicPr>
        <p:blipFill>
          <a:blip r:embed="rId23">
            <a:extLst>
              <a:ext uri="{28A0092B-C50C-407E-A947-70E740481C1C}">
                <a14:useLocalDpi xmlns:a14="http://schemas.microsoft.com/office/drawing/2010/main" val="0"/>
              </a:ext>
            </a:extLst>
          </a:blip>
          <a:stretch>
            <a:fillRect/>
          </a:stretch>
        </p:blipFill>
        <p:spPr>
          <a:xfrm>
            <a:off x="1979712" y="5949280"/>
            <a:ext cx="676275" cy="1295400"/>
          </a:xfrm>
          <a:prstGeom prst="rect">
            <a:avLst/>
          </a:prstGeom>
        </p:spPr>
      </p:pic>
      <p:pic>
        <p:nvPicPr>
          <p:cNvPr id="30" name="图片 29"/>
          <p:cNvPicPr>
            <a:picLocks noChangeAspect="1"/>
          </p:cNvPicPr>
          <p:nvPr/>
        </p:nvPicPr>
        <p:blipFill>
          <a:blip r:embed="rId24">
            <a:extLst>
              <a:ext uri="{28A0092B-C50C-407E-A947-70E740481C1C}">
                <a14:useLocalDpi xmlns:a14="http://schemas.microsoft.com/office/drawing/2010/main" val="0"/>
              </a:ext>
            </a:extLst>
          </a:blip>
          <a:stretch>
            <a:fillRect/>
          </a:stretch>
        </p:blipFill>
        <p:spPr>
          <a:xfrm>
            <a:off x="2699792" y="5949280"/>
            <a:ext cx="1238250" cy="1162050"/>
          </a:xfrm>
          <a:prstGeom prst="rect">
            <a:avLst/>
          </a:prstGeom>
        </p:spPr>
      </p:pic>
      <p:pic>
        <p:nvPicPr>
          <p:cNvPr id="31" name="图片 30"/>
          <p:cNvPicPr>
            <a:picLocks noChangeAspect="1"/>
          </p:cNvPicPr>
          <p:nvPr/>
        </p:nvPicPr>
        <p:blipFill>
          <a:blip r:embed="rId25">
            <a:extLst>
              <a:ext uri="{28A0092B-C50C-407E-A947-70E740481C1C}">
                <a14:useLocalDpi xmlns:a14="http://schemas.microsoft.com/office/drawing/2010/main" val="0"/>
              </a:ext>
            </a:extLst>
          </a:blip>
          <a:stretch>
            <a:fillRect/>
          </a:stretch>
        </p:blipFill>
        <p:spPr>
          <a:xfrm>
            <a:off x="8711951" y="3461808"/>
            <a:ext cx="1047311" cy="1047311"/>
          </a:xfrm>
          <a:prstGeom prst="rect">
            <a:avLst/>
          </a:prstGeom>
        </p:spPr>
      </p:pic>
      <p:pic>
        <p:nvPicPr>
          <p:cNvPr id="33" name="图片 32"/>
          <p:cNvPicPr>
            <a:picLocks noChangeAspect="1"/>
          </p:cNvPicPr>
          <p:nvPr/>
        </p:nvPicPr>
        <p:blipFill>
          <a:blip r:embed="rId26">
            <a:extLst>
              <a:ext uri="{28A0092B-C50C-407E-A947-70E740481C1C}">
                <a14:useLocalDpi xmlns:a14="http://schemas.microsoft.com/office/drawing/2010/main" val="0"/>
              </a:ext>
            </a:extLst>
          </a:blip>
          <a:stretch>
            <a:fillRect/>
          </a:stretch>
        </p:blipFill>
        <p:spPr>
          <a:xfrm>
            <a:off x="3965426" y="5949280"/>
            <a:ext cx="1213148" cy="1213148"/>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8" name="矩形 7"/>
          <p:cNvSpPr/>
          <p:nvPr/>
        </p:nvSpPr>
        <p:spPr>
          <a:xfrm>
            <a:off x="69590" y="836712"/>
            <a:ext cx="9004820" cy="923330"/>
          </a:xfrm>
          <a:prstGeom prst="rect">
            <a:avLst/>
          </a:prstGeom>
        </p:spPr>
        <p:txBody>
          <a:bodyPr wrap="square">
            <a:spAutoFit/>
          </a:bodyPr>
          <a:lstStyle/>
          <a:p>
            <a:r>
              <a:rPr lang="zh-CN" altLang="en-US" b="1" dirty="0"/>
              <a:t>单个字符</a:t>
            </a:r>
            <a:r>
              <a:rPr lang="en-US" altLang="zh-CN" b="1" dirty="0"/>
              <a:t>ASL </a:t>
            </a:r>
            <a:r>
              <a:rPr lang="zh-CN" altLang="en-US" b="1" dirty="0"/>
              <a:t>手势</a:t>
            </a:r>
            <a:r>
              <a:rPr lang="en-US" altLang="zh-CN" b="1" dirty="0"/>
              <a:t>RGB</a:t>
            </a:r>
            <a:r>
              <a:rPr lang="zh-CN" altLang="en-US" b="1" dirty="0"/>
              <a:t>图片</a:t>
            </a:r>
            <a:r>
              <a:rPr lang="en-US" altLang="zh-CN" b="1" dirty="0"/>
              <a:t> </a:t>
            </a:r>
            <a:r>
              <a:rPr lang="zh-CN" altLang="en-US" b="1" dirty="0"/>
              <a:t>数据集</a:t>
            </a:r>
            <a:endParaRPr lang="en-US" altLang="zh-CN" b="1" dirty="0"/>
          </a:p>
          <a:p>
            <a:pPr marL="285750" indent="-285750">
              <a:buFont typeface="Arial" panose="020B0604020202020204" pitchFamily="34" charset="0"/>
              <a:buChar char="•"/>
            </a:pPr>
            <a:r>
              <a:rPr lang="en-US" altLang="zh-CN" b="1" dirty="0"/>
              <a:t>F:\</a:t>
            </a:r>
            <a:r>
              <a:rPr lang="zh-CN" altLang="en-US" b="1" dirty="0"/>
              <a:t>手语数据集</a:t>
            </a:r>
            <a:r>
              <a:rPr lang="en-US" altLang="zh-CN" b="1" dirty="0"/>
              <a:t>\</a:t>
            </a:r>
            <a:r>
              <a:rPr lang="en-US" altLang="zh-CN" b="1" dirty="0" err="1"/>
              <a:t>ASL_fingershape</a:t>
            </a:r>
            <a:r>
              <a:rPr lang="en-US" altLang="zh-CN" b="1" dirty="0"/>
              <a:t>\fingerspelling5\dataset5    </a:t>
            </a:r>
            <a:r>
              <a:rPr lang="zh-CN" altLang="en-US" b="1" dirty="0"/>
              <a:t>没有</a:t>
            </a:r>
            <a:r>
              <a:rPr lang="en-US" altLang="zh-CN" b="1" dirty="0"/>
              <a:t>j</a:t>
            </a:r>
            <a:r>
              <a:rPr lang="zh-CN" altLang="en-US" b="1" dirty="0"/>
              <a:t>，</a:t>
            </a:r>
            <a:r>
              <a:rPr lang="en-US" altLang="zh-CN" b="1" dirty="0"/>
              <a:t>z; </a:t>
            </a:r>
            <a:r>
              <a:rPr lang="en-US" altLang="zh-CN" b="1" dirty="0" err="1"/>
              <a:t>mediapipe</a:t>
            </a:r>
            <a:r>
              <a:rPr lang="zh-CN" altLang="en-US" b="1" dirty="0"/>
              <a:t>识别效果。</a:t>
            </a:r>
            <a:endParaRPr lang="en-US" altLang="zh-CN" b="1" dirty="0"/>
          </a:p>
        </p:txBody>
      </p:sp>
      <p:pic>
        <p:nvPicPr>
          <p:cNvPr id="6" name="图片 5"/>
          <p:cNvPicPr>
            <a:picLocks noChangeAspect="1"/>
          </p:cNvPicPr>
          <p:nvPr/>
        </p:nvPicPr>
        <p:blipFill>
          <a:blip r:embed="rId1"/>
          <a:stretch>
            <a:fillRect/>
          </a:stretch>
        </p:blipFill>
        <p:spPr>
          <a:xfrm>
            <a:off x="1835696" y="1628800"/>
            <a:ext cx="5616624" cy="4900085"/>
          </a:xfrm>
          <a:prstGeom prst="rect">
            <a:avLst/>
          </a:prstGeom>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8" name="矩形 7"/>
          <p:cNvSpPr/>
          <p:nvPr/>
        </p:nvSpPr>
        <p:spPr>
          <a:xfrm>
            <a:off x="69590" y="836712"/>
            <a:ext cx="9004820" cy="1477328"/>
          </a:xfrm>
          <a:prstGeom prst="rect">
            <a:avLst/>
          </a:prstGeom>
        </p:spPr>
        <p:txBody>
          <a:bodyPr wrap="square">
            <a:spAutoFit/>
          </a:bodyPr>
          <a:lstStyle/>
          <a:p>
            <a:r>
              <a:rPr lang="zh-CN" altLang="en-US" b="1" dirty="0"/>
              <a:t>单个字符</a:t>
            </a:r>
            <a:r>
              <a:rPr lang="en-US" altLang="zh-CN" b="1" dirty="0"/>
              <a:t>ASL </a:t>
            </a:r>
            <a:r>
              <a:rPr lang="zh-CN" altLang="en-US" b="1" dirty="0"/>
              <a:t>手势</a:t>
            </a:r>
            <a:r>
              <a:rPr lang="en-US" altLang="zh-CN" b="1" dirty="0"/>
              <a:t>RGB</a:t>
            </a:r>
            <a:r>
              <a:rPr lang="zh-CN" altLang="en-US" b="1" dirty="0"/>
              <a:t>图片</a:t>
            </a:r>
            <a:r>
              <a:rPr lang="en-US" altLang="zh-CN" b="1" dirty="0"/>
              <a:t> </a:t>
            </a:r>
            <a:r>
              <a:rPr lang="zh-CN" altLang="en-US" b="1" dirty="0"/>
              <a:t>数据集（</a:t>
            </a:r>
            <a:r>
              <a:rPr lang="zh-CN" altLang="en-US" b="1" dirty="0">
                <a:hlinkClick r:id="rId1" action="ppaction://hlinkfile"/>
              </a:rPr>
              <a:t>路劲</a:t>
            </a:r>
            <a:r>
              <a:rPr lang="zh-CN" altLang="en-US" b="1" dirty="0"/>
              <a:t>） </a:t>
            </a:r>
            <a:r>
              <a:rPr lang="en-US" altLang="zh-CN" b="1" dirty="0"/>
              <a:t>[['A', 3000], ['B', 3000], ['C', 3000], ['D', 3000], ['del', 3000], ['E', 3000], ['F', 3000], ['G', 3000], ['H', 3000], ['I', 3000], ['J', 3000], ['K', 3000], ['L', 3000], ['M', 3000], ['N', 3000], ['nothing', 3000], ['O', 3000], ['P', 3000], ['Q', 3000], ['R', 3000], ['S', 3000], ['space', 3000], ['T', 3000], ['U', 3000], ['V', 3000], ['W', 3000], ['X', 3000], ['Y', 3000], ['Z', 3000]]</a:t>
            </a:r>
            <a:endParaRPr lang="en-US" altLang="zh-CN" b="1" dirty="0"/>
          </a:p>
        </p:txBody>
      </p:sp>
      <p:pic>
        <p:nvPicPr>
          <p:cNvPr id="2" name="图片 1"/>
          <p:cNvPicPr>
            <a:picLocks noChangeAspect="1"/>
          </p:cNvPicPr>
          <p:nvPr/>
        </p:nvPicPr>
        <p:blipFill>
          <a:blip r:embed="rId2"/>
          <a:stretch>
            <a:fillRect/>
          </a:stretch>
        </p:blipFill>
        <p:spPr>
          <a:xfrm>
            <a:off x="899592" y="1145129"/>
            <a:ext cx="7520859" cy="4567741"/>
          </a:xfrm>
          <a:prstGeom prst="rect">
            <a:avLst/>
          </a:prstGeom>
        </p:spPr>
      </p:pic>
      <p:pic>
        <p:nvPicPr>
          <p:cNvPr id="7" name="图片 6"/>
          <p:cNvPicPr>
            <a:picLocks noChangeAspect="1"/>
          </p:cNvPicPr>
          <p:nvPr/>
        </p:nvPicPr>
        <p:blipFill>
          <a:blip r:embed="rId3"/>
          <a:stretch>
            <a:fillRect/>
          </a:stretch>
        </p:blipFill>
        <p:spPr>
          <a:xfrm>
            <a:off x="1691680" y="-1539552"/>
            <a:ext cx="4402525" cy="5479054"/>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8" name="矩形 7"/>
          <p:cNvSpPr/>
          <p:nvPr/>
        </p:nvSpPr>
        <p:spPr>
          <a:xfrm>
            <a:off x="69590" y="836712"/>
            <a:ext cx="9004820" cy="369332"/>
          </a:xfrm>
          <a:prstGeom prst="rect">
            <a:avLst/>
          </a:prstGeom>
        </p:spPr>
        <p:txBody>
          <a:bodyPr wrap="square">
            <a:spAutoFit/>
          </a:bodyPr>
          <a:lstStyle/>
          <a:p>
            <a:pPr marL="285750" indent="-285750">
              <a:buFont typeface="Wingdings" panose="05000000000000000000" pitchFamily="2" charset="2"/>
              <a:buChar char="p"/>
            </a:pPr>
            <a:r>
              <a:rPr lang="en-US" altLang="zh-CN" b="1" dirty="0"/>
              <a:t>H:\</a:t>
            </a:r>
            <a:r>
              <a:rPr lang="zh-CN" altLang="en-US" b="1" dirty="0"/>
              <a:t>手语数据集</a:t>
            </a:r>
            <a:r>
              <a:rPr lang="en-US" altLang="zh-CN" b="1" dirty="0"/>
              <a:t>\</a:t>
            </a:r>
            <a:r>
              <a:rPr lang="en-US" altLang="zh-CN" b="1" dirty="0" err="1"/>
              <a:t>ASL_fingershape</a:t>
            </a:r>
            <a:r>
              <a:rPr lang="en-US" altLang="zh-CN" b="1" dirty="0"/>
              <a:t>\</a:t>
            </a:r>
            <a:r>
              <a:rPr lang="en-US" altLang="zh-CN" b="1" dirty="0" err="1"/>
              <a:t>asl</a:t>
            </a:r>
            <a:r>
              <a:rPr lang="en-US" altLang="zh-CN" b="1" dirty="0"/>
              <a:t>-alphabet\</a:t>
            </a:r>
            <a:r>
              <a:rPr lang="en-US" altLang="zh-CN" b="1" dirty="0" err="1"/>
              <a:t>asl_alphabet_test</a:t>
            </a:r>
            <a:r>
              <a:rPr lang="en-US" altLang="zh-CN" b="1" dirty="0"/>
              <a:t>\</a:t>
            </a:r>
            <a:r>
              <a:rPr lang="en-US" altLang="zh-CN" b="1" dirty="0" err="1"/>
              <a:t>asl_alphabet_test</a:t>
            </a:r>
            <a:endParaRPr lang="en-US" altLang="zh-CN" b="1" dirty="0"/>
          </a:p>
        </p:txBody>
      </p:sp>
      <p:pic>
        <p:nvPicPr>
          <p:cNvPr id="6" name="图片 5"/>
          <p:cNvPicPr>
            <a:picLocks noChangeAspect="1"/>
          </p:cNvPicPr>
          <p:nvPr/>
        </p:nvPicPr>
        <p:blipFill>
          <a:blip r:embed="rId1"/>
          <a:stretch>
            <a:fillRect/>
          </a:stretch>
        </p:blipFill>
        <p:spPr>
          <a:xfrm>
            <a:off x="251520" y="3789040"/>
            <a:ext cx="2644369" cy="2728196"/>
          </a:xfrm>
          <a:prstGeom prst="rect">
            <a:avLst/>
          </a:prstGeom>
        </p:spPr>
      </p:pic>
      <p:pic>
        <p:nvPicPr>
          <p:cNvPr id="7" name="图片 6"/>
          <p:cNvPicPr>
            <a:picLocks noChangeAspect="1"/>
          </p:cNvPicPr>
          <p:nvPr/>
        </p:nvPicPr>
        <p:blipFill>
          <a:blip r:embed="rId2"/>
          <a:stretch>
            <a:fillRect/>
          </a:stretch>
        </p:blipFill>
        <p:spPr>
          <a:xfrm>
            <a:off x="5940152" y="3838792"/>
            <a:ext cx="2952328" cy="3023184"/>
          </a:xfrm>
          <a:prstGeom prst="rect">
            <a:avLst/>
          </a:prstGeom>
        </p:spPr>
      </p:pic>
      <p:sp>
        <p:nvSpPr>
          <p:cNvPr id="9" name="矩形 8"/>
          <p:cNvSpPr/>
          <p:nvPr/>
        </p:nvSpPr>
        <p:spPr>
          <a:xfrm>
            <a:off x="899592" y="4149080"/>
            <a:ext cx="875432" cy="369332"/>
          </a:xfrm>
          <a:prstGeom prst="rect">
            <a:avLst/>
          </a:prstGeom>
        </p:spPr>
        <p:txBody>
          <a:bodyPr wrap="none">
            <a:spAutoFit/>
          </a:bodyPr>
          <a:lstStyle/>
          <a:p>
            <a:r>
              <a:rPr lang="en-US" altLang="zh-CN" b="1" dirty="0"/>
              <a:t>Inter36</a:t>
            </a:r>
            <a:endParaRPr lang="zh-CN" altLang="en-US" dirty="0"/>
          </a:p>
        </p:txBody>
      </p:sp>
      <p:sp>
        <p:nvSpPr>
          <p:cNvPr id="10" name="矩形 9"/>
          <p:cNvSpPr/>
          <p:nvPr/>
        </p:nvSpPr>
        <p:spPr>
          <a:xfrm>
            <a:off x="6948264" y="3717032"/>
            <a:ext cx="1199367" cy="369332"/>
          </a:xfrm>
          <a:prstGeom prst="rect">
            <a:avLst/>
          </a:prstGeom>
        </p:spPr>
        <p:txBody>
          <a:bodyPr wrap="none">
            <a:spAutoFit/>
          </a:bodyPr>
          <a:lstStyle/>
          <a:p>
            <a:r>
              <a:rPr lang="en-US" altLang="zh-CN" b="1" dirty="0" err="1"/>
              <a:t>mediapipe</a:t>
            </a:r>
            <a:endParaRPr lang="zh-CN" altLang="en-US" dirty="0"/>
          </a:p>
        </p:txBody>
      </p:sp>
      <p:pic>
        <p:nvPicPr>
          <p:cNvPr id="11" name="图片 10"/>
          <p:cNvPicPr>
            <a:picLocks noChangeAspect="1"/>
          </p:cNvPicPr>
          <p:nvPr/>
        </p:nvPicPr>
        <p:blipFill>
          <a:blip r:embed="rId3"/>
          <a:stretch>
            <a:fillRect/>
          </a:stretch>
        </p:blipFill>
        <p:spPr>
          <a:xfrm>
            <a:off x="0" y="1379883"/>
            <a:ext cx="9144000" cy="2091302"/>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8" name="矩形 7"/>
          <p:cNvSpPr/>
          <p:nvPr/>
        </p:nvSpPr>
        <p:spPr>
          <a:xfrm>
            <a:off x="69590" y="836712"/>
            <a:ext cx="9004820" cy="1200329"/>
          </a:xfrm>
          <a:prstGeom prst="rect">
            <a:avLst/>
          </a:prstGeom>
        </p:spPr>
        <p:txBody>
          <a:bodyPr wrap="square">
            <a:spAutoFit/>
          </a:bodyPr>
          <a:lstStyle/>
          <a:p>
            <a:r>
              <a:rPr lang="zh-CN" altLang="en-US" b="1" dirty="0"/>
              <a:t>单个</a:t>
            </a:r>
            <a:r>
              <a:rPr lang="en-US" altLang="zh-CN" b="1" dirty="0"/>
              <a:t>1-5</a:t>
            </a:r>
            <a:r>
              <a:rPr lang="zh-CN" altLang="en-US" b="1" dirty="0"/>
              <a:t>计数手势</a:t>
            </a:r>
            <a:r>
              <a:rPr lang="en-US" altLang="zh-CN" b="1" dirty="0"/>
              <a:t>RGB</a:t>
            </a:r>
            <a:r>
              <a:rPr lang="zh-CN" altLang="en-US" b="1" dirty="0"/>
              <a:t>图片</a:t>
            </a:r>
            <a:r>
              <a:rPr lang="en-US" altLang="zh-CN" b="1" dirty="0"/>
              <a:t> </a:t>
            </a:r>
            <a:r>
              <a:rPr lang="zh-CN" altLang="en-US" b="1" dirty="0"/>
              <a:t>数据集（</a:t>
            </a:r>
            <a:r>
              <a:rPr lang="zh-CN" altLang="en-US" b="1" dirty="0">
                <a:hlinkClick r:id="rId1" action="ppaction://hlinkfile"/>
              </a:rPr>
              <a:t>路劲</a:t>
            </a:r>
            <a:r>
              <a:rPr lang="zh-CN" altLang="en-US" b="1" dirty="0"/>
              <a:t>）         </a:t>
            </a:r>
            <a:endParaRPr lang="en-US" altLang="zh-CN" b="1" dirty="0"/>
          </a:p>
          <a:p>
            <a:pPr marL="285750" indent="-285750">
              <a:buFont typeface="Wingdings" panose="05000000000000000000" pitchFamily="2" charset="2"/>
              <a:buChar char="p"/>
            </a:pPr>
            <a:r>
              <a:rPr lang="en-US" altLang="zh-CN" b="1" dirty="0"/>
              <a:t>F:\</a:t>
            </a:r>
            <a:r>
              <a:rPr lang="zh-CN" altLang="en-US" b="1" dirty="0"/>
              <a:t>手语数据集</a:t>
            </a:r>
            <a:r>
              <a:rPr lang="en-US" altLang="zh-CN" b="1" dirty="0"/>
              <a:t>\</a:t>
            </a:r>
            <a:r>
              <a:rPr lang="en-US" altLang="zh-CN" b="1" dirty="0" err="1"/>
              <a:t>GraphCNN</a:t>
            </a:r>
            <a:r>
              <a:rPr lang="zh-CN" altLang="en-US" b="1" dirty="0"/>
              <a:t>，有五个人；从</a:t>
            </a:r>
            <a:r>
              <a:rPr lang="en-US" altLang="zh-CN" b="1" dirty="0"/>
              <a:t>1-9</a:t>
            </a:r>
            <a:r>
              <a:rPr lang="zh-CN" altLang="en-US" b="1" dirty="0"/>
              <a:t>连贯的视频存储的图片数据；</a:t>
            </a:r>
            <a:endParaRPr lang="en-US" altLang="zh-CN" b="1" dirty="0"/>
          </a:p>
          <a:p>
            <a:pPr marL="285750" indent="-285750">
              <a:buFont typeface="Wingdings" panose="05000000000000000000" pitchFamily="2" charset="2"/>
              <a:buChar char="p"/>
            </a:pPr>
            <a:endParaRPr lang="en-US" altLang="zh-CN" b="1" dirty="0"/>
          </a:p>
          <a:p>
            <a:pPr marL="285750" indent="-285750">
              <a:buFont typeface="Wingdings" panose="05000000000000000000" pitchFamily="2" charset="2"/>
              <a:buChar char="p"/>
            </a:pPr>
            <a:endParaRPr lang="en-US" altLang="zh-CN" b="1" dirty="0"/>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19672" y="2429856"/>
            <a:ext cx="2664383" cy="1998287"/>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88024" y="2420888"/>
            <a:ext cx="2688299" cy="2016224"/>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11560" y="4581128"/>
            <a:ext cx="2592288" cy="1944216"/>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19872" y="4581128"/>
            <a:ext cx="2664383" cy="1998287"/>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28184" y="4509120"/>
            <a:ext cx="2568372" cy="1926279"/>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8" name="矩形 7"/>
          <p:cNvSpPr/>
          <p:nvPr/>
        </p:nvSpPr>
        <p:spPr>
          <a:xfrm>
            <a:off x="69590" y="836712"/>
            <a:ext cx="9004820" cy="646331"/>
          </a:xfrm>
          <a:prstGeom prst="rect">
            <a:avLst/>
          </a:prstGeom>
        </p:spPr>
        <p:txBody>
          <a:bodyPr wrap="square">
            <a:spAutoFit/>
          </a:bodyPr>
          <a:lstStyle/>
          <a:p>
            <a:r>
              <a:rPr lang="zh-CN" altLang="en-US" b="1" dirty="0"/>
              <a:t>单个</a:t>
            </a:r>
            <a:r>
              <a:rPr lang="en-US" altLang="zh-CN" b="1" dirty="0"/>
              <a:t>1-5</a:t>
            </a:r>
            <a:r>
              <a:rPr lang="zh-CN" altLang="en-US" b="1" dirty="0"/>
              <a:t>计数手势</a:t>
            </a:r>
            <a:r>
              <a:rPr lang="en-US" altLang="zh-CN" b="1" dirty="0"/>
              <a:t>RGB</a:t>
            </a:r>
            <a:r>
              <a:rPr lang="zh-CN" altLang="en-US" b="1" dirty="0"/>
              <a:t>图片</a:t>
            </a:r>
            <a:r>
              <a:rPr lang="en-US" altLang="zh-CN" b="1" dirty="0"/>
              <a:t> </a:t>
            </a:r>
            <a:r>
              <a:rPr lang="zh-CN" altLang="en-US" b="1" dirty="0"/>
              <a:t>数据集（</a:t>
            </a:r>
            <a:r>
              <a:rPr lang="zh-CN" altLang="en-US" b="1" dirty="0">
                <a:hlinkClick r:id="rId1" action="ppaction://hlinkfile"/>
              </a:rPr>
              <a:t>路劲</a:t>
            </a:r>
            <a:r>
              <a:rPr lang="zh-CN" altLang="en-US" b="1" dirty="0"/>
              <a:t>）         </a:t>
            </a:r>
            <a:endParaRPr lang="en-US" altLang="zh-CN" b="1" dirty="0"/>
          </a:p>
          <a:p>
            <a:pPr marL="285750" indent="-285750">
              <a:buFont typeface="Wingdings" panose="05000000000000000000" pitchFamily="2" charset="2"/>
              <a:buChar char="p"/>
            </a:pPr>
            <a:r>
              <a:rPr lang="en-US" altLang="zh-CN" b="1" dirty="0" err="1"/>
              <a:t>SingleHand</a:t>
            </a:r>
            <a:r>
              <a:rPr lang="en-US" altLang="zh-CN" b="1" dirty="0"/>
              <a:t> </a:t>
            </a:r>
            <a:r>
              <a:rPr lang="en-US" altLang="zh-CN" b="1" dirty="0" err="1"/>
              <a:t>Sequcen</a:t>
            </a:r>
            <a:r>
              <a:rPr lang="en-US" altLang="zh-CN" b="1" dirty="0"/>
              <a:t> dataset</a:t>
            </a:r>
            <a:endParaRPr lang="en-US" altLang="zh-CN" b="1" dirty="0"/>
          </a:p>
        </p:txBody>
      </p:sp>
      <p:pic>
        <p:nvPicPr>
          <p:cNvPr id="12" name="图片 11"/>
          <p:cNvPicPr>
            <a:picLocks noChangeAspect="1"/>
          </p:cNvPicPr>
          <p:nvPr/>
        </p:nvPicPr>
        <p:blipFill>
          <a:blip r:embed="rId2"/>
          <a:stretch>
            <a:fillRect/>
          </a:stretch>
        </p:blipFill>
        <p:spPr>
          <a:xfrm>
            <a:off x="818825" y="1843605"/>
            <a:ext cx="7506350" cy="5014395"/>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8" name="矩形 7"/>
          <p:cNvSpPr/>
          <p:nvPr/>
        </p:nvSpPr>
        <p:spPr>
          <a:xfrm>
            <a:off x="69590" y="836712"/>
            <a:ext cx="9004820" cy="1477328"/>
          </a:xfrm>
          <a:prstGeom prst="rect">
            <a:avLst/>
          </a:prstGeom>
        </p:spPr>
        <p:txBody>
          <a:bodyPr wrap="square">
            <a:spAutoFit/>
          </a:bodyPr>
          <a:lstStyle/>
          <a:p>
            <a:r>
              <a:rPr lang="zh-CN" altLang="en-US" b="1" dirty="0"/>
              <a:t>单个</a:t>
            </a:r>
            <a:r>
              <a:rPr lang="en-US" altLang="zh-CN" b="1" dirty="0"/>
              <a:t>1-5</a:t>
            </a:r>
            <a:r>
              <a:rPr lang="zh-CN" altLang="en-US" b="1" dirty="0"/>
              <a:t>计数手势</a:t>
            </a:r>
            <a:r>
              <a:rPr lang="en-US" altLang="zh-CN" b="1" dirty="0"/>
              <a:t>RGB</a:t>
            </a:r>
            <a:r>
              <a:rPr lang="zh-CN" altLang="en-US" b="1" dirty="0"/>
              <a:t>图片</a:t>
            </a:r>
            <a:r>
              <a:rPr lang="en-US" altLang="zh-CN" b="1" dirty="0"/>
              <a:t> </a:t>
            </a:r>
            <a:r>
              <a:rPr lang="zh-CN" altLang="en-US" b="1" dirty="0"/>
              <a:t>数据集（</a:t>
            </a:r>
            <a:r>
              <a:rPr lang="zh-CN" altLang="en-US" b="1" dirty="0">
                <a:hlinkClick r:id="rId1" action="ppaction://hlinkfile"/>
              </a:rPr>
              <a:t>路劲</a:t>
            </a:r>
            <a:r>
              <a:rPr lang="zh-CN" altLang="en-US" b="1" dirty="0"/>
              <a:t>）         </a:t>
            </a:r>
            <a:endParaRPr lang="en-US" altLang="zh-CN" b="1" dirty="0"/>
          </a:p>
          <a:p>
            <a:pPr marL="285750" indent="-285750">
              <a:buFont typeface="Wingdings" panose="05000000000000000000" pitchFamily="2" charset="2"/>
              <a:buChar char="p"/>
            </a:pPr>
            <a:r>
              <a:rPr lang="en-US" altLang="zh-CN" b="1" dirty="0" err="1"/>
              <a:t>SingleHand</a:t>
            </a:r>
            <a:r>
              <a:rPr lang="en-US" altLang="zh-CN" b="1" dirty="0"/>
              <a:t> </a:t>
            </a:r>
            <a:r>
              <a:rPr lang="en-US" altLang="zh-CN" b="1" dirty="0" err="1"/>
              <a:t>Sequcen</a:t>
            </a:r>
            <a:r>
              <a:rPr lang="en-US" altLang="zh-CN" b="1" dirty="0"/>
              <a:t> dataset</a:t>
            </a:r>
            <a:r>
              <a:rPr lang="zh-CN" altLang="en-US" b="1" dirty="0"/>
              <a:t>（数据是很多摄像头，多个视角，觉得可能写个采集函数要比这个来的快），选择了部分数据，使用</a:t>
            </a:r>
            <a:r>
              <a:rPr lang="en-US" altLang="zh-CN" b="1" dirty="0"/>
              <a:t>media</a:t>
            </a:r>
            <a:r>
              <a:rPr lang="zh-CN" altLang="en-US" b="1" dirty="0"/>
              <a:t>匹配没有检测出来。</a:t>
            </a:r>
            <a:endParaRPr lang="en-US" altLang="zh-CN" b="1" dirty="0"/>
          </a:p>
          <a:p>
            <a:pPr marL="285750" indent="-285750">
              <a:buFont typeface="Wingdings" panose="05000000000000000000" pitchFamily="2" charset="2"/>
              <a:buChar char="p"/>
            </a:pPr>
            <a:endParaRPr lang="en-US" altLang="zh-CN" b="1" dirty="0"/>
          </a:p>
          <a:p>
            <a:pPr marL="285750" indent="-285750">
              <a:buFont typeface="Wingdings" panose="05000000000000000000" pitchFamily="2" charset="2"/>
              <a:buChar char="p"/>
            </a:pPr>
            <a:endParaRPr lang="en-US" altLang="zh-CN" b="1" dirty="0"/>
          </a:p>
        </p:txBody>
      </p:sp>
      <p:pic>
        <p:nvPicPr>
          <p:cNvPr id="2" name="图片 1"/>
          <p:cNvPicPr>
            <a:picLocks noChangeAspect="1"/>
          </p:cNvPicPr>
          <p:nvPr/>
        </p:nvPicPr>
        <p:blipFill>
          <a:blip r:embed="rId2"/>
          <a:stretch>
            <a:fillRect/>
          </a:stretch>
        </p:blipFill>
        <p:spPr>
          <a:xfrm>
            <a:off x="323527" y="2190642"/>
            <a:ext cx="2324539" cy="2894542"/>
          </a:xfrm>
          <a:prstGeom prst="rect">
            <a:avLst/>
          </a:prstGeom>
        </p:spPr>
      </p:pic>
      <p:pic>
        <p:nvPicPr>
          <p:cNvPr id="6" name="图片 5"/>
          <p:cNvPicPr>
            <a:picLocks noChangeAspect="1"/>
          </p:cNvPicPr>
          <p:nvPr/>
        </p:nvPicPr>
        <p:blipFill>
          <a:blip r:embed="rId3"/>
          <a:stretch>
            <a:fillRect/>
          </a:stretch>
        </p:blipFill>
        <p:spPr>
          <a:xfrm>
            <a:off x="2699792" y="2204864"/>
            <a:ext cx="1714649" cy="1691787"/>
          </a:xfrm>
          <a:prstGeom prst="rect">
            <a:avLst/>
          </a:prstGeom>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6</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8" name="矩形 7"/>
          <p:cNvSpPr/>
          <p:nvPr/>
        </p:nvSpPr>
        <p:spPr>
          <a:xfrm>
            <a:off x="69590" y="836712"/>
            <a:ext cx="9004820" cy="2708434"/>
          </a:xfrm>
          <a:prstGeom prst="rect">
            <a:avLst/>
          </a:prstGeom>
        </p:spPr>
        <p:txBody>
          <a:bodyPr wrap="square">
            <a:spAutoFit/>
          </a:bodyPr>
          <a:lstStyle/>
          <a:p>
            <a:r>
              <a:rPr lang="zh-CN" altLang="en-US" b="1" dirty="0"/>
              <a:t>单词手势</a:t>
            </a:r>
            <a:r>
              <a:rPr lang="en-US" altLang="zh-CN" b="1" dirty="0"/>
              <a:t>RGB</a:t>
            </a:r>
            <a:r>
              <a:rPr lang="zh-CN" altLang="en-US" b="1" dirty="0"/>
              <a:t>图片</a:t>
            </a:r>
            <a:r>
              <a:rPr lang="en-US" altLang="zh-CN" b="1" dirty="0"/>
              <a:t> </a:t>
            </a:r>
            <a:r>
              <a:rPr lang="zh-CN" altLang="en-US" b="1" dirty="0"/>
              <a:t>数据集（</a:t>
            </a:r>
            <a:r>
              <a:rPr lang="zh-CN" altLang="en-US" b="1" dirty="0">
                <a:hlinkClick r:id="rId1" action="ppaction://hlinkfile"/>
              </a:rPr>
              <a:t>路劲</a:t>
            </a:r>
            <a:r>
              <a:rPr lang="zh-CN" altLang="en-US" b="1" dirty="0"/>
              <a:t>）         </a:t>
            </a:r>
            <a:endParaRPr lang="en-US" altLang="zh-CN" b="1" dirty="0"/>
          </a:p>
          <a:p>
            <a:pPr marL="285750" indent="-285750">
              <a:buFont typeface="Wingdings" panose="05000000000000000000" pitchFamily="2" charset="2"/>
              <a:buChar char="p"/>
            </a:pPr>
            <a:r>
              <a:rPr lang="en-US" altLang="zh-CN" b="1" dirty="0"/>
              <a:t>H:\</a:t>
            </a:r>
            <a:r>
              <a:rPr lang="zh-CN" altLang="en-US" b="1" dirty="0"/>
              <a:t>手语数据集</a:t>
            </a:r>
            <a:r>
              <a:rPr lang="en-US" altLang="zh-CN" b="1" dirty="0"/>
              <a:t>\</a:t>
            </a:r>
            <a:r>
              <a:rPr lang="en-US" altLang="zh-CN" b="1" dirty="0" err="1"/>
              <a:t>rwth</a:t>
            </a:r>
            <a:r>
              <a:rPr lang="en-US" altLang="zh-CN" b="1" dirty="0"/>
              <a:t>-</a:t>
            </a:r>
            <a:r>
              <a:rPr lang="en-US" altLang="zh-CN" b="1" dirty="0" err="1"/>
              <a:t>boston</a:t>
            </a:r>
            <a:r>
              <a:rPr lang="en-US" altLang="zh-CN" b="1" dirty="0"/>
              <a:t>-data\rwth-boston-50\l1o-set</a:t>
            </a:r>
            <a:r>
              <a:rPr lang="zh-CN" altLang="en-US" b="1" dirty="0"/>
              <a:t>；</a:t>
            </a:r>
            <a:endParaRPr lang="en-US" altLang="zh-CN" b="1" dirty="0"/>
          </a:p>
          <a:p>
            <a:pPr marL="285750" indent="-285750">
              <a:buFont typeface="Wingdings" panose="05000000000000000000" pitchFamily="2" charset="2"/>
              <a:buChar char="p"/>
            </a:pPr>
            <a:r>
              <a:rPr lang="en-US" altLang="zh-CN" dirty="0"/>
              <a:t>Kind: </a:t>
            </a:r>
            <a:r>
              <a:rPr lang="en-US" altLang="zh-CN" sz="1600" dirty="0" err="1"/>
              <a:t>IX_i</a:t>
            </a:r>
            <a:r>
              <a:rPr lang="en-US" altLang="zh-CN" sz="1600" dirty="0"/>
              <a:t> (37), BUY (31), WHO (25), GIVE (24), WHAT (24), BOOK (23), FUTURE (21), CAN (19), CAR (19), GO (19), VISIT (18), LOVE (16), ARRIVE (15), HOUSE (12), </a:t>
            </a:r>
            <a:r>
              <a:rPr lang="en-US" altLang="zh-CN" sz="1600" dirty="0" err="1"/>
              <a:t>IX_i</a:t>
            </a:r>
            <a:r>
              <a:rPr lang="en-US" altLang="zh-CN" sz="1600" dirty="0"/>
              <a:t> far (12), POSS (12), SOMETHING/ONE (12), YESTERDAY (12), SHOULD (10), IX-1p (8), WOMAN (8), BOX (7), FINISH (7), NEW (7), NOT (7), HAVE (6), LIKE (6), BLAME (6), BREAK-DOWN (5), PREFER (5), READ (4),COAT (3), CORN (3), LEAVE (3), MAN (3), PEOPLE (3),THINK (3), VEGETABLE (3) VIDEOTAPE (3), BROTHER (2), CANDY (2), FRIEND (2), GROUP (2), HOMEWORK (2), KNOW (2),LEG (2), MOVIE (2), STUDENT (2), TOY (2), WRITE (2)</a:t>
            </a:r>
            <a:endParaRPr lang="en-US" altLang="zh-CN" sz="1600" b="1" dirty="0"/>
          </a:p>
          <a:p>
            <a:pPr marL="285750" indent="-285750">
              <a:buFont typeface="Wingdings" panose="05000000000000000000" pitchFamily="2" charset="2"/>
              <a:buChar char="p"/>
            </a:pPr>
            <a:endParaRPr lang="en-US" altLang="zh-CN" b="1" dirty="0"/>
          </a:p>
          <a:p>
            <a:pPr marL="285750" indent="-285750">
              <a:buFont typeface="Wingdings" panose="05000000000000000000" pitchFamily="2" charset="2"/>
              <a:buChar char="p"/>
            </a:pPr>
            <a:endParaRPr lang="en-US" altLang="zh-CN" b="1" dirty="0"/>
          </a:p>
        </p:txBody>
      </p:sp>
      <p:pic>
        <p:nvPicPr>
          <p:cNvPr id="10" name="图片 9"/>
          <p:cNvPicPr>
            <a:picLocks noChangeAspect="1"/>
          </p:cNvPicPr>
          <p:nvPr/>
        </p:nvPicPr>
        <p:blipFill>
          <a:blip r:embed="rId2"/>
          <a:stretch>
            <a:fillRect/>
          </a:stretch>
        </p:blipFill>
        <p:spPr>
          <a:xfrm>
            <a:off x="1619672" y="3068960"/>
            <a:ext cx="5685502" cy="3168352"/>
          </a:xfrm>
          <a:prstGeom prst="rect">
            <a:avLst/>
          </a:prstGeom>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视频特征提取</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69590" y="980728"/>
            <a:ext cx="9004820" cy="2308324"/>
          </a:xfrm>
          <a:prstGeom prst="rect">
            <a:avLst/>
          </a:prstGeom>
        </p:spPr>
        <p:txBody>
          <a:bodyPr wrap="square">
            <a:spAutoFit/>
          </a:bodyPr>
          <a:lstStyle/>
          <a:p>
            <a:r>
              <a:rPr lang="zh-CN" altLang="en-US" b="1" dirty="0"/>
              <a:t>方案一：</a:t>
            </a:r>
            <a:endParaRPr lang="en-US" altLang="zh-CN" b="1" dirty="0"/>
          </a:p>
          <a:p>
            <a:endParaRPr lang="en-US" altLang="zh-CN" b="1" dirty="0"/>
          </a:p>
          <a:p>
            <a:pPr marL="285750" indent="-285750">
              <a:buFont typeface="Wingdings" panose="05000000000000000000" pitchFamily="2" charset="2"/>
              <a:buChar char="p"/>
            </a:pPr>
            <a:r>
              <a:rPr lang="zh-CN" altLang="en-US" b="1" dirty="0"/>
              <a:t>使用</a:t>
            </a:r>
            <a:r>
              <a:rPr lang="en-US" altLang="zh-CN" b="1" dirty="0" err="1"/>
              <a:t>openpose</a:t>
            </a:r>
            <a:r>
              <a:rPr lang="en-US" altLang="zh-CN" b="1" dirty="0"/>
              <a:t> </a:t>
            </a:r>
            <a:r>
              <a:rPr lang="zh-CN" altLang="en-US" b="1" dirty="0"/>
              <a:t>提取视频中双手关节点位置</a:t>
            </a:r>
            <a:r>
              <a:rPr lang="en-US" altLang="zh-CN" b="1" dirty="0"/>
              <a:t>2d</a:t>
            </a:r>
            <a:r>
              <a:rPr lang="zh-CN" altLang="en-US" b="1" dirty="0"/>
              <a:t>坐标信息，电脑</a:t>
            </a:r>
            <a:r>
              <a:rPr lang="en-US" altLang="zh-CN" b="1" dirty="0"/>
              <a:t>GPU</a:t>
            </a:r>
            <a:r>
              <a:rPr lang="zh-CN" altLang="en-US" b="1" dirty="0"/>
              <a:t>内存有限，必须降低视频分辨率；</a:t>
            </a:r>
            <a:endParaRPr lang="en-US" altLang="zh-CN" b="1" dirty="0"/>
          </a:p>
          <a:p>
            <a:pPr marL="285750" indent="-285750">
              <a:buFont typeface="Wingdings" panose="05000000000000000000" pitchFamily="2" charset="2"/>
              <a:buChar char="p"/>
            </a:pPr>
            <a:endParaRPr lang="en-US" altLang="zh-CN" b="1" dirty="0"/>
          </a:p>
          <a:p>
            <a:r>
              <a:rPr lang="zh-CN" altLang="en-US" b="1" dirty="0"/>
              <a:t>方案二：</a:t>
            </a:r>
            <a:endParaRPr lang="en-US" altLang="zh-CN" b="1" dirty="0"/>
          </a:p>
          <a:p>
            <a:endParaRPr lang="en-US" altLang="zh-CN" b="1" dirty="0"/>
          </a:p>
          <a:p>
            <a:pPr marL="285750" indent="-285750">
              <a:buFont typeface="Wingdings" panose="05000000000000000000" pitchFamily="2" charset="2"/>
              <a:buChar char="p"/>
            </a:pPr>
            <a:r>
              <a:rPr lang="zh-CN" altLang="en-US" b="1" dirty="0"/>
              <a:t>使用今年提出来的</a:t>
            </a:r>
            <a:r>
              <a:rPr lang="en-US" altLang="zh-CN" b="1" dirty="0" err="1"/>
              <a:t>MediaPipe</a:t>
            </a:r>
            <a:r>
              <a:rPr lang="en-US" altLang="zh-CN" b="1" dirty="0"/>
              <a:t> </a:t>
            </a:r>
            <a:r>
              <a:rPr lang="zh-CN" altLang="en-US" b="1" dirty="0"/>
              <a:t>提取视频中关节点位置信息；</a:t>
            </a:r>
            <a:endParaRPr lang="en-US" altLang="zh-CN" b="1" dirty="0"/>
          </a:p>
        </p:txBody>
      </p:sp>
      <p:sp>
        <p:nvSpPr>
          <p:cNvPr id="9" name="矩形 8"/>
          <p:cNvSpPr/>
          <p:nvPr/>
        </p:nvSpPr>
        <p:spPr>
          <a:xfrm>
            <a:off x="171238" y="4797152"/>
            <a:ext cx="9004820" cy="1477328"/>
          </a:xfrm>
          <a:prstGeom prst="rect">
            <a:avLst/>
          </a:prstGeom>
        </p:spPr>
        <p:txBody>
          <a:bodyPr wrap="square">
            <a:spAutoFit/>
          </a:bodyPr>
          <a:lstStyle/>
          <a:p>
            <a:r>
              <a:rPr lang="zh-CN" altLang="en-US" b="1" dirty="0"/>
              <a:t>模型备选：</a:t>
            </a:r>
            <a:endParaRPr lang="en-US" altLang="zh-CN" b="1" dirty="0"/>
          </a:p>
          <a:p>
            <a:pPr marL="285750" indent="-285750">
              <a:buFont typeface="Arial" panose="020B0604020202020204" pitchFamily="34" charset="0"/>
              <a:buChar char="•"/>
            </a:pPr>
            <a:r>
              <a:rPr lang="en-US" altLang="zh-CN" b="1" dirty="0"/>
              <a:t>Transformer model</a:t>
            </a:r>
            <a:endParaRPr lang="en-US" altLang="zh-CN" b="1" dirty="0"/>
          </a:p>
          <a:p>
            <a:pPr marL="285750" indent="-285750">
              <a:buFont typeface="Arial" panose="020B0604020202020204" pitchFamily="34" charset="0"/>
              <a:buChar char="•"/>
            </a:pPr>
            <a:r>
              <a:rPr lang="en-US" altLang="zh-CN" b="1" dirty="0"/>
              <a:t>Seq2seq with attention mechanism</a:t>
            </a:r>
            <a:endParaRPr lang="en-US" altLang="zh-CN" b="1" dirty="0"/>
          </a:p>
          <a:p>
            <a:pPr marL="285750" indent="-285750">
              <a:buFont typeface="Arial" panose="020B0604020202020204" pitchFamily="34" charset="0"/>
              <a:buChar char="•"/>
            </a:pPr>
            <a:r>
              <a:rPr lang="en-US" altLang="zh-CN" b="1" dirty="0" err="1"/>
              <a:t>Resnet</a:t>
            </a:r>
            <a:r>
              <a:rPr lang="en-US" altLang="zh-CN" b="1" dirty="0"/>
              <a:t> </a:t>
            </a:r>
            <a:r>
              <a:rPr lang="zh-CN" altLang="en-US" b="1" dirty="0"/>
              <a:t>去提取照片中相关信息。</a:t>
            </a:r>
            <a:endParaRPr lang="en-US" altLang="zh-CN" b="1" dirty="0"/>
          </a:p>
          <a:p>
            <a:pPr marL="285750" indent="-285750">
              <a:buFont typeface="Arial" panose="020B0604020202020204" pitchFamily="34" charset="0"/>
              <a:buChar char="•"/>
            </a:pPr>
            <a:endParaRPr lang="en-US" altLang="zh-CN"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椭圆 33"/>
          <p:cNvSpPr/>
          <p:nvPr/>
        </p:nvSpPr>
        <p:spPr>
          <a:xfrm>
            <a:off x="6389139" y="1871922"/>
            <a:ext cx="351414" cy="2136031"/>
          </a:xfrm>
          <a:prstGeom prst="ellipse">
            <a:avLst/>
          </a:prstGeom>
          <a:effectLst>
            <a:outerShdw blurRad="63500" sx="102000" sy="102000" algn="ctr" rotWithShape="0">
              <a:prstClr val="black">
                <a:alpha val="40000"/>
              </a:prstClr>
            </a:outerShdw>
          </a:effectLst>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400">
                <a:latin typeface="Times New Roman" panose="02020603050405020304" pitchFamily="18" charset="0"/>
                <a:cs typeface="Times New Roman" panose="02020603050405020304" pitchFamily="18" charset="0"/>
              </a:rPr>
              <a:t>弯曲传感器</a:t>
            </a:r>
            <a:endParaRPr lang="zh-CN" altLang="en-US" sz="1400">
              <a:latin typeface="Times New Roman" panose="02020603050405020304" pitchFamily="18" charset="0"/>
              <a:cs typeface="Times New Roman" panose="02020603050405020304" pitchFamily="18" charset="0"/>
            </a:endParaRPr>
          </a:p>
        </p:txBody>
      </p:sp>
      <p:cxnSp>
        <p:nvCxnSpPr>
          <p:cNvPr id="35" name="直接箭头连接符 34"/>
          <p:cNvCxnSpPr>
            <a:stCxn id="34" idx="2"/>
            <a:endCxn id="36" idx="3"/>
          </p:cNvCxnSpPr>
          <p:nvPr/>
        </p:nvCxnSpPr>
        <p:spPr>
          <a:xfrm flipH="1" flipV="1">
            <a:off x="6220345" y="2100091"/>
            <a:ext cx="168794" cy="839847"/>
          </a:xfrm>
          <a:prstGeom prst="straightConnector1">
            <a:avLst/>
          </a:prstGeom>
          <a:ln>
            <a:tailEnd type="arrow"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36" name="圆角矩形 3"/>
          <p:cNvSpPr/>
          <p:nvPr/>
        </p:nvSpPr>
        <p:spPr>
          <a:xfrm>
            <a:off x="4776745" y="1920091"/>
            <a:ext cx="1443600" cy="360000"/>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初始校准</a:t>
            </a:r>
            <a:endParaRPr lang="zh-CN" altLang="en-US" sz="1400" b="1" dirty="0">
              <a:solidFill>
                <a:schemeClr val="tx1"/>
              </a:solidFill>
              <a:latin typeface="+mn-ea"/>
            </a:endParaRPr>
          </a:p>
        </p:txBody>
      </p:sp>
      <p:grpSp>
        <p:nvGrpSpPr>
          <p:cNvPr id="119" name="组合 118"/>
          <p:cNvGrpSpPr/>
          <p:nvPr/>
        </p:nvGrpSpPr>
        <p:grpSpPr>
          <a:xfrm>
            <a:off x="2143718" y="1497311"/>
            <a:ext cx="2294860" cy="2797175"/>
            <a:chOff x="2127613" y="1497311"/>
            <a:chExt cx="2294860" cy="2797175"/>
          </a:xfrm>
          <a:effectLst>
            <a:outerShdw blurRad="63500" sx="102000" sy="102000" algn="ctr" rotWithShape="0">
              <a:prstClr val="black">
                <a:alpha val="40000"/>
              </a:prstClr>
            </a:outerShdw>
          </a:effectLst>
        </p:grpSpPr>
        <p:sp>
          <p:nvSpPr>
            <p:cNvPr id="38" name="圆角矩形 5"/>
            <p:cNvSpPr/>
            <p:nvPr/>
          </p:nvSpPr>
          <p:spPr>
            <a:xfrm>
              <a:off x="2843818" y="1916832"/>
              <a:ext cx="1444036" cy="360045"/>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400" b="1" dirty="0" err="1">
                  <a:solidFill>
                    <a:schemeClr val="tx1"/>
                  </a:solidFill>
                  <a:latin typeface="+mn-ea"/>
                </a:rPr>
                <a:t>Mediapipe</a:t>
              </a:r>
              <a:r>
                <a:rPr lang="zh-CN" altLang="en-US" sz="1400" b="1" dirty="0">
                  <a:solidFill>
                    <a:schemeClr val="tx1"/>
                  </a:solidFill>
                  <a:latin typeface="+mn-ea"/>
                </a:rPr>
                <a:t>搭建</a:t>
              </a:r>
              <a:endParaRPr lang="zh-CN" altLang="en-US" sz="1400" b="1" dirty="0">
                <a:solidFill>
                  <a:schemeClr val="tx1"/>
                </a:solidFill>
                <a:latin typeface="+mn-ea"/>
              </a:endParaRPr>
            </a:p>
          </p:txBody>
        </p:sp>
        <p:sp>
          <p:nvSpPr>
            <p:cNvPr id="39" name="椭圆 38"/>
            <p:cNvSpPr/>
            <p:nvPr/>
          </p:nvSpPr>
          <p:spPr>
            <a:xfrm>
              <a:off x="2278364" y="1916832"/>
              <a:ext cx="339079" cy="1581292"/>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手势图像</a:t>
              </a:r>
              <a:endParaRPr lang="zh-CN" altLang="en-US" sz="14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cxnSp>
          <p:nvCxnSpPr>
            <p:cNvPr id="40" name="直接箭头连接符 39"/>
            <p:cNvCxnSpPr>
              <a:stCxn id="39" idx="6"/>
              <a:endCxn id="44" idx="1"/>
            </p:cNvCxnSpPr>
            <p:nvPr/>
          </p:nvCxnSpPr>
          <p:spPr>
            <a:xfrm>
              <a:off x="2617443" y="2707478"/>
              <a:ext cx="226375" cy="1"/>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41" name="圆角矩形 8"/>
            <p:cNvSpPr/>
            <p:nvPr/>
          </p:nvSpPr>
          <p:spPr>
            <a:xfrm>
              <a:off x="2127613" y="1497311"/>
              <a:ext cx="2294860" cy="2797175"/>
            </a:xfrm>
            <a:prstGeom prst="roundRect">
              <a:avLst/>
            </a:prstGeom>
            <a:noFill/>
            <a:ln w="28575"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2" name="文本框 41"/>
            <p:cNvSpPr txBox="1"/>
            <p:nvPr/>
          </p:nvSpPr>
          <p:spPr>
            <a:xfrm>
              <a:off x="2560334" y="1556792"/>
              <a:ext cx="1547737" cy="306705"/>
            </a:xfrm>
            <a:prstGeom prst="rect">
              <a:avLst/>
            </a:prstGeom>
            <a:noFill/>
          </p:spPr>
          <p:txBody>
            <a:bodyPr wrap="square" rtlCol="0">
              <a:spAutoFit/>
            </a:bodyPr>
            <a:lstStyle/>
            <a:p>
              <a:pPr algn="ctr"/>
              <a:r>
                <a:rPr lang="zh-CN" altLang="en-US" sz="1400" b="1" dirty="0">
                  <a:latin typeface="+mn-ea"/>
                </a:rPr>
                <a:t>跨源数据集构建</a:t>
              </a:r>
              <a:endParaRPr lang="zh-CN" altLang="en-US" sz="1400" b="1" dirty="0">
                <a:latin typeface="+mn-ea"/>
              </a:endParaRPr>
            </a:p>
          </p:txBody>
        </p:sp>
        <p:cxnSp>
          <p:nvCxnSpPr>
            <p:cNvPr id="43" name="直接箭头连接符 42"/>
            <p:cNvCxnSpPr>
              <a:stCxn id="38" idx="2"/>
              <a:endCxn id="44" idx="0"/>
            </p:cNvCxnSpPr>
            <p:nvPr/>
          </p:nvCxnSpPr>
          <p:spPr>
            <a:xfrm>
              <a:off x="3565836" y="2276877"/>
              <a:ext cx="0" cy="250579"/>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44" name="圆角矩形 12"/>
            <p:cNvSpPr/>
            <p:nvPr/>
          </p:nvSpPr>
          <p:spPr>
            <a:xfrm>
              <a:off x="2843818" y="2527456"/>
              <a:ext cx="1444036" cy="360045"/>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400" b="1" dirty="0">
                  <a:solidFill>
                    <a:schemeClr val="tx1"/>
                  </a:solidFill>
                  <a:latin typeface="+mn-ea"/>
                </a:rPr>
                <a:t>3D</a:t>
              </a:r>
              <a:r>
                <a:rPr lang="zh-CN" altLang="en-US" sz="1400" b="1" dirty="0">
                  <a:solidFill>
                    <a:schemeClr val="tx1"/>
                  </a:solidFill>
                  <a:latin typeface="+mn-ea"/>
                </a:rPr>
                <a:t>坐标转化</a:t>
              </a:r>
              <a:endParaRPr lang="zh-CN" altLang="en-US" sz="1400" b="1" dirty="0">
                <a:solidFill>
                  <a:schemeClr val="tx1"/>
                </a:solidFill>
                <a:latin typeface="+mn-ea"/>
              </a:endParaRPr>
            </a:p>
          </p:txBody>
        </p:sp>
        <p:cxnSp>
          <p:nvCxnSpPr>
            <p:cNvPr id="45" name="直接箭头连接符 44"/>
            <p:cNvCxnSpPr>
              <a:stCxn id="44" idx="2"/>
              <a:endCxn id="46" idx="0"/>
            </p:cNvCxnSpPr>
            <p:nvPr/>
          </p:nvCxnSpPr>
          <p:spPr>
            <a:xfrm>
              <a:off x="3565836" y="2887501"/>
              <a:ext cx="0" cy="250578"/>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46" name="圆角矩形 17"/>
            <p:cNvSpPr/>
            <p:nvPr/>
          </p:nvSpPr>
          <p:spPr>
            <a:xfrm>
              <a:off x="2843818" y="3138079"/>
              <a:ext cx="1444036" cy="360045"/>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计算弯曲度</a:t>
              </a:r>
              <a:endParaRPr lang="en-US" altLang="zh-CN" sz="1400" b="1" dirty="0">
                <a:solidFill>
                  <a:schemeClr val="tx1"/>
                </a:solidFill>
                <a:latin typeface="+mn-ea"/>
              </a:endParaRPr>
            </a:p>
          </p:txBody>
        </p:sp>
        <p:cxnSp>
          <p:nvCxnSpPr>
            <p:cNvPr id="47" name="直接箭头连接符 46"/>
            <p:cNvCxnSpPr>
              <a:stCxn id="46" idx="2"/>
              <a:endCxn id="48" idx="0"/>
            </p:cNvCxnSpPr>
            <p:nvPr/>
          </p:nvCxnSpPr>
          <p:spPr>
            <a:xfrm>
              <a:off x="3565836" y="3498124"/>
              <a:ext cx="0" cy="250579"/>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sp>
          <p:nvSpPr>
            <p:cNvPr id="48" name="圆角矩形 19"/>
            <p:cNvSpPr/>
            <p:nvPr/>
          </p:nvSpPr>
          <p:spPr>
            <a:xfrm>
              <a:off x="2843818" y="3748703"/>
              <a:ext cx="1444036" cy="360045"/>
            </a:xfrm>
            <a:prstGeom prst="roundRect">
              <a:avLst/>
            </a:prstGeom>
            <a:solidFill>
              <a:schemeClr val="accent2">
                <a:lumMod val="40000"/>
                <a:lumOff val="60000"/>
              </a:schemeClr>
            </a:solidFill>
            <a:ln>
              <a:solidFill>
                <a:schemeClr val="bg2">
                  <a:lumMod val="75000"/>
                </a:schemeClr>
              </a:solidFill>
            </a:ln>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特征向量提取</a:t>
              </a:r>
              <a:endParaRPr lang="zh-CN" altLang="en-US" sz="1400" b="1" dirty="0">
                <a:solidFill>
                  <a:schemeClr val="tx1"/>
                </a:solidFill>
                <a:latin typeface="+mn-ea"/>
              </a:endParaRPr>
            </a:p>
          </p:txBody>
        </p:sp>
      </p:grpSp>
      <p:sp>
        <p:nvSpPr>
          <p:cNvPr id="52" name="圆角矩形 29"/>
          <p:cNvSpPr/>
          <p:nvPr/>
        </p:nvSpPr>
        <p:spPr>
          <a:xfrm>
            <a:off x="4622642" y="1497311"/>
            <a:ext cx="2381225" cy="3281679"/>
          </a:xfrm>
          <a:prstGeom prst="roundRect">
            <a:avLst/>
          </a:prstGeom>
          <a:noFill/>
          <a:ln w="28575" cmpd="sng">
            <a:solidFill>
              <a:schemeClr val="accent1">
                <a:shade val="50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文本框 52"/>
          <p:cNvSpPr txBox="1"/>
          <p:nvPr/>
        </p:nvSpPr>
        <p:spPr>
          <a:xfrm>
            <a:off x="4781319" y="1557801"/>
            <a:ext cx="2246630" cy="306705"/>
          </a:xfrm>
          <a:prstGeom prst="rect">
            <a:avLst/>
          </a:prstGeom>
          <a:noFill/>
          <a:effectLst>
            <a:outerShdw blurRad="63500" sx="102000" sy="102000" algn="ctr" rotWithShape="0">
              <a:prstClr val="black">
                <a:alpha val="40000"/>
              </a:prstClr>
            </a:outerShdw>
          </a:effectLst>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传感器数据转化</a:t>
            </a:r>
            <a:endParaRPr lang="zh-CN" altLang="en-US" sz="1400" b="1" dirty="0">
              <a:latin typeface="微软雅黑" panose="020B0503020204020204" pitchFamily="34" charset="-122"/>
              <a:ea typeface="微软雅黑" panose="020B0503020204020204" pitchFamily="34" charset="-122"/>
            </a:endParaRPr>
          </a:p>
        </p:txBody>
      </p:sp>
      <p:sp>
        <p:nvSpPr>
          <p:cNvPr id="55" name="圆角矩形 32"/>
          <p:cNvSpPr/>
          <p:nvPr/>
        </p:nvSpPr>
        <p:spPr>
          <a:xfrm>
            <a:off x="4776745" y="2461236"/>
            <a:ext cx="1438263" cy="360000"/>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弯曲度转化</a:t>
            </a:r>
            <a:endParaRPr lang="zh-CN" altLang="en-US" sz="1400" b="1" dirty="0">
              <a:solidFill>
                <a:schemeClr val="tx1"/>
              </a:solidFill>
              <a:latin typeface="+mn-ea"/>
            </a:endParaRPr>
          </a:p>
        </p:txBody>
      </p:sp>
      <p:cxnSp>
        <p:nvCxnSpPr>
          <p:cNvPr id="56" name="直接箭头连接符 55"/>
          <p:cNvCxnSpPr>
            <a:stCxn id="36" idx="2"/>
            <a:endCxn id="55" idx="0"/>
          </p:cNvCxnSpPr>
          <p:nvPr/>
        </p:nvCxnSpPr>
        <p:spPr>
          <a:xfrm flipH="1">
            <a:off x="5495877" y="2280091"/>
            <a:ext cx="2668" cy="181145"/>
          </a:xfrm>
          <a:prstGeom prst="straightConnector1">
            <a:avLst/>
          </a:prstGeom>
          <a:ln>
            <a:tailEnd type="arrow"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57" name="圆角矩形 34"/>
          <p:cNvSpPr/>
          <p:nvPr/>
        </p:nvSpPr>
        <p:spPr>
          <a:xfrm>
            <a:off x="4776744" y="3002381"/>
            <a:ext cx="1438263" cy="360000"/>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状态判断</a:t>
            </a:r>
            <a:endParaRPr lang="en-US" altLang="zh-CN" sz="1400" b="1" dirty="0">
              <a:solidFill>
                <a:schemeClr val="tx1"/>
              </a:solidFill>
              <a:latin typeface="+mn-ea"/>
            </a:endParaRPr>
          </a:p>
        </p:txBody>
      </p:sp>
      <p:cxnSp>
        <p:nvCxnSpPr>
          <p:cNvPr id="58" name="直接箭头连接符 57"/>
          <p:cNvCxnSpPr>
            <a:stCxn id="55" idx="2"/>
            <a:endCxn id="57" idx="0"/>
          </p:cNvCxnSpPr>
          <p:nvPr/>
        </p:nvCxnSpPr>
        <p:spPr>
          <a:xfrm flipH="1">
            <a:off x="5495876" y="2821236"/>
            <a:ext cx="1" cy="181145"/>
          </a:xfrm>
          <a:prstGeom prst="straightConnector1">
            <a:avLst/>
          </a:prstGeom>
          <a:ln>
            <a:tailEnd type="arrow"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59" name="直接箭头连接符 58"/>
          <p:cNvCxnSpPr>
            <a:stCxn id="57" idx="2"/>
            <a:endCxn id="60" idx="0"/>
          </p:cNvCxnSpPr>
          <p:nvPr/>
        </p:nvCxnSpPr>
        <p:spPr>
          <a:xfrm>
            <a:off x="5495876" y="3362381"/>
            <a:ext cx="1" cy="181145"/>
          </a:xfrm>
          <a:prstGeom prst="straightConnector1">
            <a:avLst/>
          </a:prstGeom>
          <a:ln>
            <a:tailEnd type="arrow"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0" name="圆角矩形 37"/>
          <p:cNvSpPr/>
          <p:nvPr/>
        </p:nvSpPr>
        <p:spPr>
          <a:xfrm>
            <a:off x="4776745" y="3543526"/>
            <a:ext cx="1438263" cy="360045"/>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特征向量提取</a:t>
            </a:r>
            <a:endParaRPr lang="zh-CN" altLang="en-US" sz="1400" b="1" dirty="0">
              <a:solidFill>
                <a:schemeClr val="tx1"/>
              </a:solidFill>
              <a:latin typeface="+mn-ea"/>
            </a:endParaRPr>
          </a:p>
        </p:txBody>
      </p:sp>
      <p:sp>
        <p:nvSpPr>
          <p:cNvPr id="61" name="圆角矩形 38"/>
          <p:cNvSpPr/>
          <p:nvPr/>
        </p:nvSpPr>
        <p:spPr>
          <a:xfrm>
            <a:off x="2140133" y="4388379"/>
            <a:ext cx="2308297" cy="1172210"/>
          </a:xfrm>
          <a:prstGeom prst="roundRect">
            <a:avLst/>
          </a:prstGeom>
          <a:noFill/>
          <a:ln w="28575" cmpd="sng">
            <a:solidFill>
              <a:schemeClr val="accent1">
                <a:shade val="50000"/>
              </a:schemeClr>
            </a:solidFill>
            <a:prstDash val="dash"/>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2" name="圆角矩形 39"/>
          <p:cNvSpPr/>
          <p:nvPr/>
        </p:nvSpPr>
        <p:spPr>
          <a:xfrm>
            <a:off x="2365699" y="4484322"/>
            <a:ext cx="1934845"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模型训练</a:t>
            </a:r>
            <a:endParaRPr lang="zh-CN" altLang="en-US" sz="1400" b="1" dirty="0">
              <a:solidFill>
                <a:schemeClr val="tx1"/>
              </a:solidFill>
              <a:latin typeface="+mn-ea"/>
            </a:endParaRPr>
          </a:p>
        </p:txBody>
      </p:sp>
      <p:sp>
        <p:nvSpPr>
          <p:cNvPr id="64" name="圆角矩形 41"/>
          <p:cNvSpPr/>
          <p:nvPr/>
        </p:nvSpPr>
        <p:spPr>
          <a:xfrm>
            <a:off x="2371668" y="5004972"/>
            <a:ext cx="1934845"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参数优化</a:t>
            </a:r>
            <a:endParaRPr lang="zh-CN" altLang="en-US" sz="1400" b="1" dirty="0">
              <a:solidFill>
                <a:schemeClr val="tx1"/>
              </a:solidFill>
              <a:latin typeface="+mn-ea"/>
            </a:endParaRPr>
          </a:p>
        </p:txBody>
      </p:sp>
      <p:cxnSp>
        <p:nvCxnSpPr>
          <p:cNvPr id="65" name="直接箭头连接符 64"/>
          <p:cNvCxnSpPr>
            <a:stCxn id="60" idx="2"/>
            <a:endCxn id="69" idx="0"/>
          </p:cNvCxnSpPr>
          <p:nvPr/>
        </p:nvCxnSpPr>
        <p:spPr>
          <a:xfrm>
            <a:off x="5495877" y="3903571"/>
            <a:ext cx="894757" cy="193360"/>
          </a:xfrm>
          <a:prstGeom prst="straightConnector1">
            <a:avLst/>
          </a:prstGeom>
          <a:ln>
            <a:tailEnd type="arrow"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67" name="直接箭头连接符 66"/>
          <p:cNvCxnSpPr>
            <a:stCxn id="64" idx="3"/>
            <a:endCxn id="68" idx="3"/>
          </p:cNvCxnSpPr>
          <p:nvPr/>
        </p:nvCxnSpPr>
        <p:spPr>
          <a:xfrm>
            <a:off x="4306513" y="5184995"/>
            <a:ext cx="446939" cy="2492"/>
          </a:xfrm>
          <a:prstGeom prst="straightConnector1">
            <a:avLst/>
          </a:prstGeom>
          <a:ln>
            <a:tailEnd type="arrow"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68" name="六边形 67"/>
          <p:cNvSpPr/>
          <p:nvPr/>
        </p:nvSpPr>
        <p:spPr>
          <a:xfrm>
            <a:off x="4753452" y="5007782"/>
            <a:ext cx="1529080" cy="359410"/>
          </a:xfrm>
          <a:prstGeom prst="hexagon">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识别模型</a:t>
            </a:r>
            <a:endParaRPr lang="zh-CN" altLang="en-US" sz="1400" b="1" dirty="0">
              <a:solidFill>
                <a:schemeClr val="tx1"/>
              </a:solidFill>
              <a:latin typeface="+mn-ea"/>
            </a:endParaRPr>
          </a:p>
        </p:txBody>
      </p:sp>
      <p:sp>
        <p:nvSpPr>
          <p:cNvPr id="69" name="圆角矩形 46"/>
          <p:cNvSpPr/>
          <p:nvPr/>
        </p:nvSpPr>
        <p:spPr>
          <a:xfrm>
            <a:off x="5904634" y="4096931"/>
            <a:ext cx="972000"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测试数据</a:t>
            </a:r>
            <a:endParaRPr lang="zh-CN" altLang="en-US" sz="1400" b="1" dirty="0">
              <a:solidFill>
                <a:schemeClr val="tx1"/>
              </a:solidFill>
              <a:latin typeface="+mn-ea"/>
            </a:endParaRPr>
          </a:p>
        </p:txBody>
      </p:sp>
      <p:sp>
        <p:nvSpPr>
          <p:cNvPr id="70" name="圆角矩形 47"/>
          <p:cNvSpPr/>
          <p:nvPr/>
        </p:nvSpPr>
        <p:spPr>
          <a:xfrm>
            <a:off x="4776744" y="4094756"/>
            <a:ext cx="972000"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用户数据</a:t>
            </a:r>
            <a:endParaRPr lang="zh-CN" altLang="en-US" sz="1400" b="1" dirty="0">
              <a:solidFill>
                <a:schemeClr val="tx1"/>
              </a:solidFill>
              <a:latin typeface="+mn-ea"/>
            </a:endParaRPr>
          </a:p>
        </p:txBody>
      </p:sp>
      <p:cxnSp>
        <p:nvCxnSpPr>
          <p:cNvPr id="71" name="直接箭头连接符 70"/>
          <p:cNvCxnSpPr>
            <a:stCxn id="60" idx="2"/>
            <a:endCxn id="70" idx="0"/>
          </p:cNvCxnSpPr>
          <p:nvPr/>
        </p:nvCxnSpPr>
        <p:spPr>
          <a:xfrm flipH="1">
            <a:off x="5262744" y="3903571"/>
            <a:ext cx="233133" cy="191185"/>
          </a:xfrm>
          <a:prstGeom prst="straightConnector1">
            <a:avLst/>
          </a:prstGeom>
          <a:ln>
            <a:tailEnd type="arrow"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72" name="直接箭头连接符 71"/>
          <p:cNvCxnSpPr>
            <a:stCxn id="70" idx="2"/>
          </p:cNvCxnSpPr>
          <p:nvPr/>
        </p:nvCxnSpPr>
        <p:spPr>
          <a:xfrm flipH="1">
            <a:off x="5254899" y="4454801"/>
            <a:ext cx="8255" cy="521335"/>
          </a:xfrm>
          <a:prstGeom prst="straightConnector1">
            <a:avLst/>
          </a:prstGeom>
          <a:ln w="38100">
            <a:solidFill>
              <a:srgbClr val="F57365"/>
            </a:solidFill>
            <a:tailEnd type="arrow"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73" name="肘形连接符 51"/>
          <p:cNvCxnSpPr/>
          <p:nvPr/>
        </p:nvCxnSpPr>
        <p:spPr>
          <a:xfrm rot="5400000">
            <a:off x="4417941" y="3409327"/>
            <a:ext cx="908041" cy="3051543"/>
          </a:xfrm>
          <a:prstGeom prst="bentConnector3">
            <a:avLst>
              <a:gd name="adj1" fmla="val 125175"/>
            </a:avLst>
          </a:prstGeom>
          <a:ln>
            <a:solidFill>
              <a:srgbClr val="F8D158"/>
            </a:solidFill>
            <a:tailEnd type="arrow"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74" name="直接箭头连接符 73"/>
          <p:cNvCxnSpPr>
            <a:stCxn id="68" idx="0"/>
            <a:endCxn id="75" idx="2"/>
          </p:cNvCxnSpPr>
          <p:nvPr/>
        </p:nvCxnSpPr>
        <p:spPr>
          <a:xfrm flipV="1">
            <a:off x="6282532" y="5184944"/>
            <a:ext cx="326317" cy="2543"/>
          </a:xfrm>
          <a:prstGeom prst="straightConnector1">
            <a:avLst/>
          </a:prstGeom>
          <a:ln>
            <a:tailEnd type="arrow" w="med" len="med"/>
          </a:ln>
          <a:effectLst>
            <a:outerShdw blurRad="63500" sx="102000" sy="102000" algn="ctr" rotWithShape="0">
              <a:prstClr val="black">
                <a:alpha val="40000"/>
              </a:prstClr>
            </a:outerShdw>
          </a:effectLst>
        </p:spPr>
        <p:style>
          <a:lnRef idx="3">
            <a:schemeClr val="accent2"/>
          </a:lnRef>
          <a:fillRef idx="0">
            <a:schemeClr val="accent2"/>
          </a:fillRef>
          <a:effectRef idx="2">
            <a:schemeClr val="accent2"/>
          </a:effectRef>
          <a:fontRef idx="minor">
            <a:schemeClr val="tx1"/>
          </a:fontRef>
        </p:style>
      </p:cxnSp>
      <p:sp>
        <p:nvSpPr>
          <p:cNvPr id="75" name="椭圆 74"/>
          <p:cNvSpPr/>
          <p:nvPr/>
        </p:nvSpPr>
        <p:spPr>
          <a:xfrm>
            <a:off x="6608849" y="4765544"/>
            <a:ext cx="838200" cy="838800"/>
          </a:xfrm>
          <a:prstGeom prst="ellipse">
            <a:avLst/>
          </a:prstGeom>
          <a:ln>
            <a:solidFill>
              <a:schemeClr val="bg1">
                <a:lumMod val="85000"/>
              </a:schemeClr>
            </a:solidFill>
          </a:ln>
          <a:effectLst>
            <a:outerShdw blurRad="63500" sx="102000" sy="102000" algn="ctr" rotWithShape="0">
              <a:prstClr val="black">
                <a:alpha val="40000"/>
              </a:prstClr>
            </a:outerShdw>
          </a:effectLst>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tx1"/>
                </a:solidFill>
                <a:latin typeface="+mn-ea"/>
              </a:rPr>
              <a:t>识别结果</a:t>
            </a:r>
            <a:endParaRPr lang="zh-CN" altLang="en-US" sz="1400" b="1" dirty="0">
              <a:solidFill>
                <a:schemeClr val="tx1"/>
              </a:solidFill>
              <a:latin typeface="+mn-ea"/>
            </a:endParaRPr>
          </a:p>
        </p:txBody>
      </p:sp>
      <p:cxnSp>
        <p:nvCxnSpPr>
          <p:cNvPr id="179" name="直接箭头连接符 178"/>
          <p:cNvCxnSpPr/>
          <p:nvPr/>
        </p:nvCxnSpPr>
        <p:spPr>
          <a:xfrm flipH="1">
            <a:off x="3346190" y="4844367"/>
            <a:ext cx="1" cy="181145"/>
          </a:xfrm>
          <a:prstGeom prst="straightConnector1">
            <a:avLst/>
          </a:prstGeom>
          <a:ln>
            <a:tailEnd type="arrow"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cxnSp>
        <p:nvCxnSpPr>
          <p:cNvPr id="184" name="直接箭头连接符 183"/>
          <p:cNvCxnSpPr/>
          <p:nvPr/>
        </p:nvCxnSpPr>
        <p:spPr>
          <a:xfrm flipH="1">
            <a:off x="3581942" y="4135025"/>
            <a:ext cx="1" cy="338637"/>
          </a:xfrm>
          <a:prstGeom prst="straightConnector1">
            <a:avLst/>
          </a:prstGeom>
          <a:ln w="38100">
            <a:solidFill>
              <a:srgbClr val="F57365"/>
            </a:solidFill>
            <a:tailEnd type="arrow" w="med" len="med"/>
          </a:ln>
          <a:effectLst>
            <a:outerShdw blurRad="63500" sx="102000" sy="102000" algn="ctr" rotWithShape="0">
              <a:prstClr val="black">
                <a:alpha val="40000"/>
              </a:prstClr>
            </a:outerShdw>
          </a:effectLst>
        </p:spPr>
        <p:style>
          <a:lnRef idx="2">
            <a:schemeClr val="accent1"/>
          </a:lnRef>
          <a:fillRef idx="0">
            <a:schemeClr val="accent1"/>
          </a:fillRef>
          <a:effectRef idx="1">
            <a:schemeClr val="accent1"/>
          </a:effectRef>
          <a:fontRef idx="minor">
            <a:schemeClr val="tx1"/>
          </a:fontRef>
        </p:style>
      </p:cxnSp>
      <p:sp>
        <p:nvSpPr>
          <p:cNvPr id="108" name="椭圆 107"/>
          <p:cNvSpPr/>
          <p:nvPr/>
        </p:nvSpPr>
        <p:spPr>
          <a:xfrm>
            <a:off x="12250938" y="1797259"/>
            <a:ext cx="457966" cy="2136031"/>
          </a:xfrm>
          <a:prstGeom prst="ellipse">
            <a:avLst/>
          </a:prstGeom>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400">
                <a:latin typeface="Times New Roman" panose="02020603050405020304" pitchFamily="18" charset="0"/>
                <a:cs typeface="Times New Roman" panose="02020603050405020304" pitchFamily="18" charset="0"/>
              </a:rPr>
              <a:t>弯曲传感器</a:t>
            </a:r>
            <a:endParaRPr lang="zh-CN" altLang="en-US" sz="1400">
              <a:latin typeface="Times New Roman" panose="02020603050405020304" pitchFamily="18" charset="0"/>
              <a:cs typeface="Times New Roman" panose="02020603050405020304" pitchFamily="18" charset="0"/>
            </a:endParaRPr>
          </a:p>
        </p:txBody>
      </p:sp>
      <p:cxnSp>
        <p:nvCxnSpPr>
          <p:cNvPr id="109" name="直接箭头连接符 108"/>
          <p:cNvCxnSpPr>
            <a:stCxn id="108" idx="2"/>
            <a:endCxn id="110" idx="3"/>
          </p:cNvCxnSpPr>
          <p:nvPr/>
        </p:nvCxnSpPr>
        <p:spPr>
          <a:xfrm flipH="1" flipV="1">
            <a:off x="11988824" y="2025428"/>
            <a:ext cx="262114" cy="839847"/>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10" name="圆角矩形 3"/>
          <p:cNvSpPr/>
          <p:nvPr/>
        </p:nvSpPr>
        <p:spPr>
          <a:xfrm>
            <a:off x="10545224" y="1845428"/>
            <a:ext cx="1443600" cy="360000"/>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初始校准</a:t>
            </a:r>
            <a:endParaRPr lang="zh-CN" altLang="en-US" sz="1400" b="1" dirty="0">
              <a:solidFill>
                <a:schemeClr val="tx1"/>
              </a:solidFill>
              <a:latin typeface="+mn-ea"/>
            </a:endParaRPr>
          </a:p>
        </p:txBody>
      </p:sp>
      <p:grpSp>
        <p:nvGrpSpPr>
          <p:cNvPr id="111" name="组合 110"/>
          <p:cNvGrpSpPr/>
          <p:nvPr/>
        </p:nvGrpSpPr>
        <p:grpSpPr>
          <a:xfrm>
            <a:off x="7774818" y="1422648"/>
            <a:ext cx="2294860" cy="2797175"/>
            <a:chOff x="2127613" y="1497311"/>
            <a:chExt cx="2294860" cy="2797175"/>
          </a:xfrm>
          <a:effectLst>
            <a:outerShdw blurRad="63500" sx="102000" sy="102000" algn="ctr" rotWithShape="0">
              <a:prstClr val="black">
                <a:alpha val="40000"/>
              </a:prstClr>
            </a:outerShdw>
          </a:effectLst>
        </p:grpSpPr>
        <p:sp>
          <p:nvSpPr>
            <p:cNvPr id="112" name="圆角矩形 5"/>
            <p:cNvSpPr/>
            <p:nvPr/>
          </p:nvSpPr>
          <p:spPr>
            <a:xfrm>
              <a:off x="2843818" y="1916832"/>
              <a:ext cx="1444036" cy="360045"/>
            </a:xfrm>
            <a:prstGeom prst="roundRect">
              <a:avLst/>
            </a:prstGeom>
            <a:solidFill>
              <a:schemeClr val="accent2">
                <a:lumMod val="40000"/>
                <a:lumOff val="60000"/>
              </a:schemeClr>
            </a:solidFill>
            <a:ln>
              <a:solidFill>
                <a:schemeClr val="bg2">
                  <a:lumMod val="75000"/>
                </a:schemeClr>
              </a:solidFill>
            </a:ln>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400" b="1" dirty="0" err="1">
                  <a:solidFill>
                    <a:schemeClr val="tx1"/>
                  </a:solidFill>
                  <a:latin typeface="Times New Roman" panose="02020603050405020304" pitchFamily="18" charset="0"/>
                  <a:cs typeface="Times New Roman" panose="02020603050405020304" pitchFamily="18" charset="0"/>
                </a:rPr>
                <a:t>Mediapipe</a:t>
              </a:r>
              <a:r>
                <a:rPr lang="zh-CN" altLang="en-US" sz="1400" b="1" dirty="0">
                  <a:solidFill>
                    <a:schemeClr val="tx1"/>
                  </a:solidFill>
                  <a:latin typeface="+mn-ea"/>
                </a:rPr>
                <a:t>搭建</a:t>
              </a:r>
              <a:endParaRPr lang="zh-CN" altLang="en-US" sz="1400" b="1" dirty="0">
                <a:solidFill>
                  <a:schemeClr val="tx1"/>
                </a:solidFill>
                <a:latin typeface="+mn-ea"/>
              </a:endParaRPr>
            </a:p>
          </p:txBody>
        </p:sp>
        <p:sp>
          <p:nvSpPr>
            <p:cNvPr id="113" name="椭圆 112"/>
            <p:cNvSpPr/>
            <p:nvPr/>
          </p:nvSpPr>
          <p:spPr>
            <a:xfrm>
              <a:off x="2278364" y="1916832"/>
              <a:ext cx="339079" cy="1581292"/>
            </a:xfrm>
            <a:prstGeom prst="ellipse">
              <a:avLst/>
            </a:prstGeom>
            <a:scene3d>
              <a:camera prst="orthographicFront"/>
              <a:lightRig rig="threePt" dir="t"/>
            </a:scene3d>
            <a:sp3d>
              <a:bevelT w="101600" prst="rible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手势图像</a:t>
              </a:r>
              <a:endParaRPr lang="zh-CN" altLang="en-US" sz="14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cxnSp>
          <p:nvCxnSpPr>
            <p:cNvPr id="114" name="直接箭头连接符 113"/>
            <p:cNvCxnSpPr>
              <a:stCxn id="113" idx="6"/>
              <a:endCxn id="118" idx="1"/>
            </p:cNvCxnSpPr>
            <p:nvPr/>
          </p:nvCxnSpPr>
          <p:spPr>
            <a:xfrm>
              <a:off x="2617443" y="2707478"/>
              <a:ext cx="226375" cy="1"/>
            </a:xfrm>
            <a:prstGeom prst="straightConnector1">
              <a:avLst/>
            </a:prstGeom>
            <a:ln>
              <a:tailEnd type="arrow" w="med" len="med"/>
            </a:ln>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15" name="圆角矩形 8"/>
            <p:cNvSpPr/>
            <p:nvPr/>
          </p:nvSpPr>
          <p:spPr>
            <a:xfrm>
              <a:off x="2127613" y="1497311"/>
              <a:ext cx="2294860" cy="2797175"/>
            </a:xfrm>
            <a:prstGeom prst="roundRect">
              <a:avLst/>
            </a:prstGeom>
            <a:noFill/>
            <a:ln w="28575" cmpd="sng">
              <a:solidFill>
                <a:schemeClr val="accent1">
                  <a:shade val="50000"/>
                </a:schemeClr>
              </a:solidFill>
              <a:prstDash val="dash"/>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文本框 115"/>
            <p:cNvSpPr txBox="1"/>
            <p:nvPr/>
          </p:nvSpPr>
          <p:spPr>
            <a:xfrm>
              <a:off x="2560334" y="1556792"/>
              <a:ext cx="1547737" cy="306705"/>
            </a:xfrm>
            <a:prstGeom prst="rect">
              <a:avLst/>
            </a:prstGeom>
            <a:noFill/>
            <a:scene3d>
              <a:camera prst="orthographicFront"/>
              <a:lightRig rig="threePt" dir="t"/>
            </a:scene3d>
            <a:sp3d>
              <a:bevelT w="101600" prst="riblet"/>
            </a:sp3d>
          </p:spPr>
          <p:txBody>
            <a:bodyPr wrap="square" rtlCol="0">
              <a:spAutoFit/>
            </a:bodyPr>
            <a:lstStyle/>
            <a:p>
              <a:pPr algn="ctr"/>
              <a:r>
                <a:rPr lang="zh-CN" altLang="en-US" sz="1400" b="1" dirty="0">
                  <a:latin typeface="+mn-ea"/>
                </a:rPr>
                <a:t>跨源数据集构建</a:t>
              </a:r>
              <a:endParaRPr lang="zh-CN" altLang="en-US" sz="1400" b="1" dirty="0">
                <a:latin typeface="+mn-ea"/>
              </a:endParaRPr>
            </a:p>
          </p:txBody>
        </p:sp>
        <p:cxnSp>
          <p:nvCxnSpPr>
            <p:cNvPr id="117" name="直接箭头连接符 116"/>
            <p:cNvCxnSpPr>
              <a:stCxn id="112" idx="2"/>
              <a:endCxn id="118" idx="0"/>
            </p:cNvCxnSpPr>
            <p:nvPr/>
          </p:nvCxnSpPr>
          <p:spPr>
            <a:xfrm>
              <a:off x="3565836" y="2276877"/>
              <a:ext cx="0" cy="250579"/>
            </a:xfrm>
            <a:prstGeom prst="straightConnector1">
              <a:avLst/>
            </a:prstGeom>
            <a:ln>
              <a:tailEnd type="arrow" w="med" len="med"/>
            </a:ln>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18" name="圆角矩形 12"/>
            <p:cNvSpPr/>
            <p:nvPr/>
          </p:nvSpPr>
          <p:spPr>
            <a:xfrm>
              <a:off x="2843818" y="2527456"/>
              <a:ext cx="1444036" cy="360045"/>
            </a:xfrm>
            <a:prstGeom prst="roundRect">
              <a:avLst/>
            </a:prstGeom>
            <a:solidFill>
              <a:schemeClr val="accent2">
                <a:lumMod val="40000"/>
                <a:lumOff val="60000"/>
              </a:schemeClr>
            </a:solidFill>
            <a:ln>
              <a:solidFill>
                <a:schemeClr val="bg2">
                  <a:lumMod val="75000"/>
                </a:schemeClr>
              </a:solidFill>
            </a:ln>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3D</a:t>
              </a:r>
              <a:r>
                <a:rPr lang="zh-CN" altLang="en-US" sz="1400" b="1" dirty="0">
                  <a:solidFill>
                    <a:schemeClr val="tx1"/>
                  </a:solidFill>
                  <a:latin typeface="+mn-ea"/>
                </a:rPr>
                <a:t>坐标转化</a:t>
              </a:r>
              <a:endParaRPr lang="zh-CN" altLang="en-US" sz="1400" b="1" dirty="0">
                <a:solidFill>
                  <a:schemeClr val="tx1"/>
                </a:solidFill>
                <a:latin typeface="+mn-ea"/>
              </a:endParaRPr>
            </a:p>
          </p:txBody>
        </p:sp>
        <p:cxnSp>
          <p:nvCxnSpPr>
            <p:cNvPr id="120" name="直接箭头连接符 119"/>
            <p:cNvCxnSpPr>
              <a:stCxn id="118" idx="2"/>
              <a:endCxn id="121" idx="0"/>
            </p:cNvCxnSpPr>
            <p:nvPr/>
          </p:nvCxnSpPr>
          <p:spPr>
            <a:xfrm>
              <a:off x="3565836" y="2887501"/>
              <a:ext cx="0" cy="250578"/>
            </a:xfrm>
            <a:prstGeom prst="straightConnector1">
              <a:avLst/>
            </a:prstGeom>
            <a:ln>
              <a:tailEnd type="arrow" w="med" len="med"/>
            </a:ln>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21" name="圆角矩形 17"/>
            <p:cNvSpPr/>
            <p:nvPr/>
          </p:nvSpPr>
          <p:spPr>
            <a:xfrm>
              <a:off x="2843818" y="3138079"/>
              <a:ext cx="1444036" cy="360045"/>
            </a:xfrm>
            <a:prstGeom prst="roundRect">
              <a:avLst/>
            </a:prstGeom>
            <a:solidFill>
              <a:schemeClr val="accent2">
                <a:lumMod val="40000"/>
                <a:lumOff val="60000"/>
              </a:schemeClr>
            </a:solidFill>
            <a:ln>
              <a:solidFill>
                <a:schemeClr val="bg2">
                  <a:lumMod val="75000"/>
                </a:schemeClr>
              </a:solidFill>
            </a:ln>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计算弯曲度</a:t>
              </a:r>
              <a:endParaRPr lang="en-US" altLang="zh-CN" sz="1400" b="1" dirty="0">
                <a:solidFill>
                  <a:schemeClr val="tx1"/>
                </a:solidFill>
                <a:latin typeface="+mn-ea"/>
              </a:endParaRPr>
            </a:p>
          </p:txBody>
        </p:sp>
        <p:cxnSp>
          <p:nvCxnSpPr>
            <p:cNvPr id="122" name="直接箭头连接符 121"/>
            <p:cNvCxnSpPr>
              <a:stCxn id="121" idx="2"/>
              <a:endCxn id="123" idx="0"/>
            </p:cNvCxnSpPr>
            <p:nvPr/>
          </p:nvCxnSpPr>
          <p:spPr>
            <a:xfrm>
              <a:off x="3565836" y="3498124"/>
              <a:ext cx="0" cy="250579"/>
            </a:xfrm>
            <a:prstGeom prst="straightConnector1">
              <a:avLst/>
            </a:prstGeom>
            <a:ln>
              <a:tailEnd type="arrow" w="med" len="med"/>
            </a:ln>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23" name="圆角矩形 19"/>
            <p:cNvSpPr/>
            <p:nvPr/>
          </p:nvSpPr>
          <p:spPr>
            <a:xfrm>
              <a:off x="2843818" y="3748703"/>
              <a:ext cx="1444036" cy="360045"/>
            </a:xfrm>
            <a:prstGeom prst="roundRect">
              <a:avLst/>
            </a:prstGeom>
            <a:solidFill>
              <a:schemeClr val="accent2">
                <a:lumMod val="40000"/>
                <a:lumOff val="60000"/>
              </a:schemeClr>
            </a:solidFill>
            <a:ln>
              <a:solidFill>
                <a:schemeClr val="bg2">
                  <a:lumMod val="75000"/>
                </a:schemeClr>
              </a:solidFill>
            </a:ln>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特征向量提取</a:t>
              </a:r>
              <a:endParaRPr lang="zh-CN" altLang="en-US" sz="1400" b="1" dirty="0">
                <a:solidFill>
                  <a:schemeClr val="tx1"/>
                </a:solidFill>
                <a:latin typeface="+mn-ea"/>
              </a:endParaRPr>
            </a:p>
          </p:txBody>
        </p:sp>
      </p:grpSp>
      <p:sp>
        <p:nvSpPr>
          <p:cNvPr id="124" name="圆角矩形 29"/>
          <p:cNvSpPr/>
          <p:nvPr/>
        </p:nvSpPr>
        <p:spPr>
          <a:xfrm>
            <a:off x="10253742" y="1422648"/>
            <a:ext cx="2665143" cy="3096763"/>
          </a:xfrm>
          <a:prstGeom prst="roundRect">
            <a:avLst/>
          </a:prstGeom>
          <a:noFill/>
          <a:ln w="28575" cmpd="sng">
            <a:solidFill>
              <a:schemeClr val="accent1">
                <a:shade val="50000"/>
              </a:schemeClr>
            </a:solidFill>
            <a:prstDash val="dash"/>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框 124"/>
          <p:cNvSpPr txBox="1"/>
          <p:nvPr/>
        </p:nvSpPr>
        <p:spPr>
          <a:xfrm>
            <a:off x="10412419" y="1483138"/>
            <a:ext cx="2246630" cy="306705"/>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01600" prst="riblet"/>
          </a:sp3d>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传感器数据转化</a:t>
            </a:r>
            <a:endParaRPr lang="zh-CN" altLang="en-US" sz="1400" b="1" dirty="0">
              <a:latin typeface="微软雅黑" panose="020B0503020204020204" pitchFamily="34" charset="-122"/>
              <a:ea typeface="微软雅黑" panose="020B0503020204020204" pitchFamily="34" charset="-122"/>
            </a:endParaRPr>
          </a:p>
        </p:txBody>
      </p:sp>
      <p:sp>
        <p:nvSpPr>
          <p:cNvPr id="126" name="圆角矩形 32"/>
          <p:cNvSpPr/>
          <p:nvPr/>
        </p:nvSpPr>
        <p:spPr>
          <a:xfrm>
            <a:off x="10545224" y="2386573"/>
            <a:ext cx="1438263" cy="360000"/>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弯曲度转化</a:t>
            </a:r>
            <a:endParaRPr lang="zh-CN" altLang="en-US" sz="1400" b="1" dirty="0">
              <a:solidFill>
                <a:schemeClr val="tx1"/>
              </a:solidFill>
              <a:latin typeface="+mn-ea"/>
            </a:endParaRPr>
          </a:p>
        </p:txBody>
      </p:sp>
      <p:cxnSp>
        <p:nvCxnSpPr>
          <p:cNvPr id="127" name="直接箭头连接符 126"/>
          <p:cNvCxnSpPr>
            <a:stCxn id="110" idx="2"/>
            <a:endCxn id="126" idx="0"/>
          </p:cNvCxnSpPr>
          <p:nvPr/>
        </p:nvCxnSpPr>
        <p:spPr>
          <a:xfrm flipH="1">
            <a:off x="11264356" y="2205428"/>
            <a:ext cx="2668" cy="181145"/>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28" name="圆角矩形 34"/>
          <p:cNvSpPr/>
          <p:nvPr/>
        </p:nvSpPr>
        <p:spPr>
          <a:xfrm>
            <a:off x="10550561" y="2927718"/>
            <a:ext cx="1438263" cy="360000"/>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状态判断</a:t>
            </a:r>
            <a:endParaRPr lang="en-US" altLang="zh-CN" sz="1400" b="1" dirty="0">
              <a:solidFill>
                <a:schemeClr val="tx1"/>
              </a:solidFill>
              <a:latin typeface="+mn-ea"/>
            </a:endParaRPr>
          </a:p>
        </p:txBody>
      </p:sp>
      <p:cxnSp>
        <p:nvCxnSpPr>
          <p:cNvPr id="129" name="直接箭头连接符 128"/>
          <p:cNvCxnSpPr>
            <a:stCxn id="126" idx="2"/>
          </p:cNvCxnSpPr>
          <p:nvPr/>
        </p:nvCxnSpPr>
        <p:spPr>
          <a:xfrm flipH="1">
            <a:off x="11264355" y="2746573"/>
            <a:ext cx="1" cy="181145"/>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30" name="直接箭头连接符 129"/>
          <p:cNvCxnSpPr>
            <a:endCxn id="131" idx="0"/>
          </p:cNvCxnSpPr>
          <p:nvPr/>
        </p:nvCxnSpPr>
        <p:spPr>
          <a:xfrm>
            <a:off x="11264355" y="3287718"/>
            <a:ext cx="1" cy="181145"/>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31" name="圆角矩形 37"/>
          <p:cNvSpPr/>
          <p:nvPr/>
        </p:nvSpPr>
        <p:spPr>
          <a:xfrm>
            <a:off x="10545224" y="3468863"/>
            <a:ext cx="1438263" cy="360045"/>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特征向量提取</a:t>
            </a:r>
            <a:endParaRPr lang="zh-CN" altLang="en-US" sz="1400" b="1" dirty="0">
              <a:solidFill>
                <a:schemeClr val="tx1"/>
              </a:solidFill>
              <a:latin typeface="+mn-ea"/>
            </a:endParaRPr>
          </a:p>
        </p:txBody>
      </p:sp>
      <p:sp>
        <p:nvSpPr>
          <p:cNvPr id="132" name="圆角矩形 38"/>
          <p:cNvSpPr/>
          <p:nvPr/>
        </p:nvSpPr>
        <p:spPr>
          <a:xfrm>
            <a:off x="7771233" y="4313716"/>
            <a:ext cx="2308297" cy="1172210"/>
          </a:xfrm>
          <a:prstGeom prst="roundRect">
            <a:avLst/>
          </a:prstGeom>
          <a:noFill/>
          <a:ln w="28575" cmpd="sng">
            <a:solidFill>
              <a:schemeClr val="accent1">
                <a:shade val="50000"/>
              </a:schemeClr>
            </a:solidFill>
            <a:prstDash val="dash"/>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圆角矩形 39"/>
          <p:cNvSpPr/>
          <p:nvPr/>
        </p:nvSpPr>
        <p:spPr>
          <a:xfrm>
            <a:off x="7996799" y="4409659"/>
            <a:ext cx="1934845"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模型训练</a:t>
            </a:r>
            <a:endParaRPr lang="zh-CN" altLang="en-US" sz="1400" b="1" dirty="0">
              <a:solidFill>
                <a:schemeClr val="tx1"/>
              </a:solidFill>
              <a:latin typeface="+mn-ea"/>
            </a:endParaRPr>
          </a:p>
        </p:txBody>
      </p:sp>
      <p:sp>
        <p:nvSpPr>
          <p:cNvPr id="134" name="圆角矩形 41"/>
          <p:cNvSpPr/>
          <p:nvPr/>
        </p:nvSpPr>
        <p:spPr>
          <a:xfrm>
            <a:off x="8002768" y="4930309"/>
            <a:ext cx="1934845"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参数优化</a:t>
            </a:r>
            <a:endParaRPr lang="zh-CN" altLang="en-US" sz="1400" b="1" dirty="0">
              <a:solidFill>
                <a:schemeClr val="tx1"/>
              </a:solidFill>
              <a:latin typeface="+mn-ea"/>
            </a:endParaRPr>
          </a:p>
        </p:txBody>
      </p:sp>
      <p:cxnSp>
        <p:nvCxnSpPr>
          <p:cNvPr id="135" name="直接箭头连接符 134"/>
          <p:cNvCxnSpPr>
            <a:stCxn id="131" idx="2"/>
            <a:endCxn id="138" idx="0"/>
          </p:cNvCxnSpPr>
          <p:nvPr/>
        </p:nvCxnSpPr>
        <p:spPr>
          <a:xfrm>
            <a:off x="11264356" y="3828908"/>
            <a:ext cx="886541" cy="193360"/>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36" name="直接箭头连接符 135"/>
          <p:cNvCxnSpPr>
            <a:stCxn id="134" idx="3"/>
            <a:endCxn id="137" idx="3"/>
          </p:cNvCxnSpPr>
          <p:nvPr/>
        </p:nvCxnSpPr>
        <p:spPr>
          <a:xfrm>
            <a:off x="9937613" y="5110332"/>
            <a:ext cx="446939" cy="2492"/>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37" name="六边形 136"/>
          <p:cNvSpPr/>
          <p:nvPr/>
        </p:nvSpPr>
        <p:spPr>
          <a:xfrm>
            <a:off x="10384552" y="4933119"/>
            <a:ext cx="1151182" cy="359410"/>
          </a:xfrm>
          <a:prstGeom prst="hexagon">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识别模型</a:t>
            </a:r>
            <a:endParaRPr lang="zh-CN" altLang="en-US" sz="1400" b="1" dirty="0">
              <a:solidFill>
                <a:schemeClr val="tx1"/>
              </a:solidFill>
              <a:latin typeface="+mn-ea"/>
            </a:endParaRPr>
          </a:p>
        </p:txBody>
      </p:sp>
      <p:sp>
        <p:nvSpPr>
          <p:cNvPr id="138" name="圆角矩形 46"/>
          <p:cNvSpPr/>
          <p:nvPr/>
        </p:nvSpPr>
        <p:spPr>
          <a:xfrm>
            <a:off x="11664897" y="4022268"/>
            <a:ext cx="971999"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测试数据</a:t>
            </a:r>
            <a:endParaRPr lang="zh-CN" altLang="en-US" sz="1400" b="1" dirty="0">
              <a:solidFill>
                <a:schemeClr val="tx1"/>
              </a:solidFill>
              <a:latin typeface="+mn-ea"/>
            </a:endParaRPr>
          </a:p>
        </p:txBody>
      </p:sp>
      <p:sp>
        <p:nvSpPr>
          <p:cNvPr id="139" name="圆角矩形 47"/>
          <p:cNvSpPr/>
          <p:nvPr/>
        </p:nvSpPr>
        <p:spPr>
          <a:xfrm>
            <a:off x="10407843" y="4020093"/>
            <a:ext cx="1072989"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用户数据</a:t>
            </a:r>
            <a:endParaRPr lang="zh-CN" altLang="en-US" sz="1400" b="1" dirty="0">
              <a:solidFill>
                <a:schemeClr val="tx1"/>
              </a:solidFill>
              <a:latin typeface="+mn-ea"/>
            </a:endParaRPr>
          </a:p>
        </p:txBody>
      </p:sp>
      <p:cxnSp>
        <p:nvCxnSpPr>
          <p:cNvPr id="140" name="直接箭头连接符 139"/>
          <p:cNvCxnSpPr>
            <a:stCxn id="131" idx="2"/>
            <a:endCxn id="139" idx="0"/>
          </p:cNvCxnSpPr>
          <p:nvPr/>
        </p:nvCxnSpPr>
        <p:spPr>
          <a:xfrm flipH="1">
            <a:off x="10944338" y="3828908"/>
            <a:ext cx="320018" cy="191185"/>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41" name="直接箭头连接符 140"/>
          <p:cNvCxnSpPr>
            <a:stCxn id="139" idx="2"/>
          </p:cNvCxnSpPr>
          <p:nvPr/>
        </p:nvCxnSpPr>
        <p:spPr>
          <a:xfrm flipH="1">
            <a:off x="10886000" y="4380138"/>
            <a:ext cx="58338" cy="521335"/>
          </a:xfrm>
          <a:prstGeom prst="straightConnector1">
            <a:avLst/>
          </a:prstGeom>
          <a:ln w="38100">
            <a:solidFill>
              <a:srgbClr val="F57365"/>
            </a:solidFill>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42" name="肘形连接符 51"/>
          <p:cNvCxnSpPr/>
          <p:nvPr/>
        </p:nvCxnSpPr>
        <p:spPr>
          <a:xfrm rot="5400000">
            <a:off x="10049041" y="3334664"/>
            <a:ext cx="908041" cy="3051543"/>
          </a:xfrm>
          <a:prstGeom prst="bentConnector3">
            <a:avLst>
              <a:gd name="adj1" fmla="val 125175"/>
            </a:avLst>
          </a:prstGeom>
          <a:ln>
            <a:solidFill>
              <a:srgbClr val="F8D158"/>
            </a:solidFill>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43" name="直接箭头连接符 142"/>
          <p:cNvCxnSpPr>
            <a:stCxn id="137" idx="0"/>
            <a:endCxn id="144" idx="2"/>
          </p:cNvCxnSpPr>
          <p:nvPr/>
        </p:nvCxnSpPr>
        <p:spPr>
          <a:xfrm flipV="1">
            <a:off x="11535734" y="5110281"/>
            <a:ext cx="704215" cy="2543"/>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3">
            <a:schemeClr val="accent2"/>
          </a:lnRef>
          <a:fillRef idx="0">
            <a:schemeClr val="accent2"/>
          </a:fillRef>
          <a:effectRef idx="2">
            <a:schemeClr val="accent2"/>
          </a:effectRef>
          <a:fontRef idx="minor">
            <a:schemeClr val="tx1"/>
          </a:fontRef>
        </p:style>
      </p:cxnSp>
      <p:sp>
        <p:nvSpPr>
          <p:cNvPr id="144" name="椭圆 143"/>
          <p:cNvSpPr/>
          <p:nvPr/>
        </p:nvSpPr>
        <p:spPr>
          <a:xfrm>
            <a:off x="12239949" y="4690881"/>
            <a:ext cx="838200" cy="838800"/>
          </a:xfrm>
          <a:prstGeom prst="ellipse">
            <a:avLst/>
          </a:prstGeom>
          <a:ln>
            <a:solidFill>
              <a:schemeClr val="bg1">
                <a:lumMod val="8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tx1"/>
                </a:solidFill>
                <a:latin typeface="+mn-ea"/>
              </a:rPr>
              <a:t>识别结果</a:t>
            </a:r>
            <a:endParaRPr lang="zh-CN" altLang="en-US" sz="1400" b="1" dirty="0">
              <a:solidFill>
                <a:schemeClr val="tx1"/>
              </a:solidFill>
              <a:latin typeface="+mn-ea"/>
            </a:endParaRPr>
          </a:p>
        </p:txBody>
      </p:sp>
      <p:cxnSp>
        <p:nvCxnSpPr>
          <p:cNvPr id="145" name="直接箭头连接符 144"/>
          <p:cNvCxnSpPr/>
          <p:nvPr/>
        </p:nvCxnSpPr>
        <p:spPr>
          <a:xfrm flipH="1">
            <a:off x="8977290" y="4769704"/>
            <a:ext cx="1" cy="181145"/>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46" name="直接箭头连接符 145"/>
          <p:cNvCxnSpPr/>
          <p:nvPr/>
        </p:nvCxnSpPr>
        <p:spPr>
          <a:xfrm flipH="1">
            <a:off x="9213042" y="4060362"/>
            <a:ext cx="1" cy="338637"/>
          </a:xfrm>
          <a:prstGeom prst="straightConnector1">
            <a:avLst/>
          </a:prstGeom>
          <a:ln w="38100">
            <a:solidFill>
              <a:srgbClr val="F57365"/>
            </a:solidFill>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论文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-Task</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69590" y="980728"/>
            <a:ext cx="9004820" cy="1754326"/>
          </a:xfrm>
          <a:prstGeom prst="rect">
            <a:avLst/>
          </a:prstGeom>
        </p:spPr>
        <p:txBody>
          <a:bodyPr wrap="square">
            <a:spAutoFit/>
          </a:bodyPr>
          <a:lstStyle/>
          <a:p>
            <a:r>
              <a:rPr lang="zh-CN" altLang="en-US" b="1" dirty="0"/>
              <a:t>下周任务：</a:t>
            </a:r>
            <a:endParaRPr lang="en-US" altLang="zh-CN" b="1" dirty="0"/>
          </a:p>
          <a:p>
            <a:endParaRPr lang="en-US" altLang="zh-CN" b="1" dirty="0"/>
          </a:p>
          <a:p>
            <a:pPr marL="285750" indent="-285750">
              <a:buFont typeface="Wingdings" panose="05000000000000000000" pitchFamily="2" charset="2"/>
              <a:buChar char="p"/>
            </a:pPr>
            <a:r>
              <a:rPr lang="zh-CN" altLang="en-US" b="1" dirty="0"/>
              <a:t>继续学习</a:t>
            </a:r>
            <a:r>
              <a:rPr lang="en-US" altLang="zh-CN" b="1" dirty="0" err="1"/>
              <a:t>MediaPipe</a:t>
            </a:r>
            <a:r>
              <a:rPr lang="zh-CN" altLang="en-US" b="1" dirty="0"/>
              <a:t>代码使用，对比</a:t>
            </a:r>
            <a:r>
              <a:rPr lang="en-US" altLang="zh-CN" b="1" dirty="0" err="1"/>
              <a:t>openpose</a:t>
            </a:r>
            <a:r>
              <a:rPr lang="zh-CN" altLang="en-US" b="1" dirty="0"/>
              <a:t>俩个检测效果，尤其对于光照，遮挡的鲁棒性；</a:t>
            </a:r>
            <a:endParaRPr lang="en-US" altLang="zh-CN" b="1" dirty="0"/>
          </a:p>
          <a:p>
            <a:pPr marL="285750" indent="-285750">
              <a:buFont typeface="Wingdings" panose="05000000000000000000" pitchFamily="2" charset="2"/>
              <a:buChar char="p"/>
            </a:pPr>
            <a:r>
              <a:rPr lang="zh-CN" altLang="en-US" b="1" dirty="0"/>
              <a:t>还有一个数据集，尝试编写脚本下载下来</a:t>
            </a:r>
            <a:endParaRPr lang="en-US" altLang="zh-CN" b="1" dirty="0"/>
          </a:p>
          <a:p>
            <a:pPr marL="285750" indent="-285750">
              <a:buFont typeface="Wingdings" panose="05000000000000000000" pitchFamily="2" charset="2"/>
              <a:buChar char="p"/>
            </a:pPr>
            <a:r>
              <a:rPr lang="zh-CN" altLang="en-US" b="1" dirty="0"/>
              <a:t>对比查看数据集，确定需要使用那些数据集</a:t>
            </a:r>
            <a:endParaRPr lang="en-US" altLang="zh-CN" b="1" dirty="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相似观点论文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sp>
        <p:nvSpPr>
          <p:cNvPr id="6" name="矩形 5"/>
          <p:cNvSpPr/>
          <p:nvPr/>
        </p:nvSpPr>
        <p:spPr>
          <a:xfrm>
            <a:off x="139180" y="1124744"/>
            <a:ext cx="9004820" cy="3139321"/>
          </a:xfrm>
          <a:prstGeom prst="rect">
            <a:avLst/>
          </a:prstGeom>
        </p:spPr>
        <p:txBody>
          <a:bodyPr wrap="square">
            <a:spAutoFit/>
          </a:bodyPr>
          <a:lstStyle/>
          <a:p>
            <a:endParaRPr lang="en-US" altLang="zh-CN" b="1" dirty="0"/>
          </a:p>
          <a:p>
            <a:pPr marL="285750" indent="-285750">
              <a:buFont typeface="Arial" panose="020B0604020202020204" pitchFamily="34" charset="0"/>
              <a:buChar char="•"/>
            </a:pPr>
            <a:r>
              <a:rPr lang="zh-CN" altLang="en-US" b="1" dirty="0"/>
              <a:t>目标：</a:t>
            </a:r>
            <a:endParaRPr lang="en-US" altLang="zh-CN" b="1" dirty="0"/>
          </a:p>
          <a:p>
            <a:pPr marL="285750" indent="-285750">
              <a:buFont typeface="Arial" panose="020B0604020202020204" pitchFamily="34" charset="0"/>
              <a:buChar char="•"/>
            </a:pPr>
            <a:endParaRPr lang="en-US" altLang="zh-CN" b="1" dirty="0"/>
          </a:p>
          <a:p>
            <a:pPr marL="742950" lvl="1" indent="-285750">
              <a:buFont typeface="Arial" panose="020B0604020202020204" pitchFamily="34" charset="0"/>
              <a:buChar char="•"/>
            </a:pPr>
            <a:r>
              <a:rPr lang="en-US" altLang="zh-CN" b="1" dirty="0"/>
              <a:t>26</a:t>
            </a:r>
            <a:r>
              <a:rPr lang="zh-CN" altLang="en-US" b="1" dirty="0"/>
              <a:t>个</a:t>
            </a:r>
            <a:r>
              <a:rPr lang="en-US" altLang="zh-CN" b="1" dirty="0"/>
              <a:t>ASL</a:t>
            </a:r>
            <a:r>
              <a:rPr lang="zh-CN" altLang="en-US" b="1" dirty="0"/>
              <a:t>手势识别</a:t>
            </a:r>
            <a:endParaRPr lang="en-US" altLang="zh-CN" b="1" dirty="0"/>
          </a:p>
          <a:p>
            <a:pPr marL="742950" lvl="1" indent="-285750">
              <a:buFont typeface="Arial" panose="020B0604020202020204" pitchFamily="34" charset="0"/>
              <a:buChar char="•"/>
            </a:pPr>
            <a:r>
              <a:rPr lang="zh-CN" altLang="en-US" b="1" dirty="0"/>
              <a:t>连续</a:t>
            </a:r>
            <a:r>
              <a:rPr lang="en-US" altLang="zh-CN" b="1" dirty="0"/>
              <a:t>ASL</a:t>
            </a:r>
            <a:r>
              <a:rPr lang="zh-CN" altLang="en-US" b="1" dirty="0"/>
              <a:t>手势识别</a:t>
            </a:r>
            <a:endParaRPr lang="en-US" altLang="zh-CN" b="1" dirty="0"/>
          </a:p>
          <a:p>
            <a:pPr marL="742950" lvl="1" indent="-285750">
              <a:buFont typeface="Arial" panose="020B0604020202020204" pitchFamily="34" charset="0"/>
              <a:buChar char="•"/>
            </a:pPr>
            <a:r>
              <a:rPr lang="zh-CN" altLang="en-US" b="1" dirty="0"/>
              <a:t>常用孤立单词识别</a:t>
            </a:r>
            <a:endParaRPr lang="en-US" altLang="zh-CN" b="1" dirty="0"/>
          </a:p>
          <a:p>
            <a:pPr marL="742950" lvl="1" indent="-285750">
              <a:buFont typeface="Arial" panose="020B0604020202020204" pitchFamily="34" charset="0"/>
              <a:buChar char="•"/>
            </a:pPr>
            <a:r>
              <a:rPr lang="zh-CN" altLang="en-US" b="1" dirty="0"/>
              <a:t>简单手语识别            （如果这样可以，使用一个模型，还是用多个模型，通过功能选择进行不同调用）</a:t>
            </a:r>
            <a:endParaRPr lang="en-US" altLang="zh-CN" b="1" dirty="0"/>
          </a:p>
          <a:p>
            <a:pPr marL="742950" lvl="1" indent="-285750">
              <a:buFont typeface="Arial" panose="020B0604020202020204" pitchFamily="34" charset="0"/>
              <a:buChar char="•"/>
            </a:pPr>
            <a:endParaRPr lang="en-US" altLang="zh-CN" b="1" dirty="0"/>
          </a:p>
          <a:p>
            <a:pPr marL="742950" lvl="1" indent="-285750">
              <a:buFont typeface="Arial" panose="020B0604020202020204" pitchFamily="34" charset="0"/>
              <a:buChar char="•"/>
            </a:pPr>
            <a:r>
              <a:rPr lang="zh-CN" altLang="en-US" b="1" dirty="0"/>
              <a:t>开发一个实际的系统。</a:t>
            </a:r>
            <a:endParaRPr lang="en-US" altLang="zh-CN" b="1" dirty="0"/>
          </a:p>
          <a:p>
            <a:endParaRPr lang="en-US" altLang="zh-CN" b="1"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8170" y="2500306"/>
            <a:ext cx="7986278" cy="1325563"/>
          </a:xfrm>
        </p:spPr>
        <p:txBody>
          <a:bodyPr>
            <a:normAutofit/>
          </a:bodyPr>
          <a:lstStyle/>
          <a:p>
            <a:r>
              <a:rPr lang="en-US" altLang="zh-CN" sz="6000" b="1" dirty="0">
                <a:latin typeface="Times New Roman" panose="02020603050405020304" pitchFamily="18" charset="0"/>
                <a:ea typeface="Times New Roman" panose="02020603050405020304" pitchFamily="18" charset="0"/>
                <a:cs typeface="Times New Roman" panose="02020603050405020304" pitchFamily="18" charset="0"/>
              </a:rPr>
              <a:t>thanks</a:t>
            </a:r>
            <a:endParaRPr lang="zh-CN" altLang="en-US" sz="60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tags/tag1.xml><?xml version="1.0" encoding="utf-8"?>
<p:tagLst xmlns:p="http://schemas.openxmlformats.org/presentationml/2006/main">
  <p:tag name="KSO_WM_UNIT_TABLE_BEAUTIFY" val="smartTable{49e0bcfe-e9e8-4a7c-9f74-69f6a5afa12f}"/>
  <p:tag name="TABLE_EMPHASIZE_COLOR" val="16346504"/>
  <p:tag name="TABLE_SKINIDX" val="1"/>
  <p:tag name="TABLE_COLORIDX" val="1"/>
  <p:tag name="TABLE_COLOR_RGB" val="0x000000*0xFFFFFF*0x212121*0xFFFFFF*0xF96D88*0xEFB6A5*0xF4D0B8*0xFFB092*0xFDE2B3*0xC34D67"/>
  <p:tag name="TABLE_ENDDRAG_ORIGIN_RECT" val="801*420"/>
  <p:tag name="TABLE_ENDDRAG_RECT" val="68*94*801*420"/>
</p:tagLst>
</file>

<file path=ppt/tags/tag2.xml><?xml version="1.0" encoding="utf-8"?>
<p:tagLst xmlns:p="http://schemas.openxmlformats.org/presentationml/2006/main">
  <p:tag name="KSO_WM_UNIT_TABLE_BEAUTIFY" val="smartTable{49e0bcfe-e9e8-4a7c-9f74-69f6a5afa12f}"/>
  <p:tag name="TABLE_EMPHASIZE_COLOR" val="16346504"/>
  <p:tag name="TABLE_SKINIDX" val="1"/>
  <p:tag name="TABLE_COLORIDX" val="1"/>
  <p:tag name="TABLE_COLOR_RGB" val="0x000000*0xFFFFFF*0x212121*0xFFFFFF*0xF96D88*0xEFB6A5*0xF4D0B8*0xFFB092*0xFDE2B3*0xC34D67"/>
  <p:tag name="TABLE_ENDDRAG_ORIGIN_RECT" val="801*420"/>
  <p:tag name="TABLE_ENDDRAG_RECT" val="68*94*801*420"/>
</p:tagLst>
</file>

<file path=ppt/tags/tag3.xml><?xml version="1.0" encoding="utf-8"?>
<p:tagLst xmlns:p="http://schemas.openxmlformats.org/presentationml/2006/main">
  <p:tag name="PA" val="v5.2.10"/>
  <p:tag name="RESOURCELIBID_SHAPE" val="142441"/>
  <p:tag name="RESOURCELIB_SHAPETYPE" val="5"/>
  <p:tag name="PAMAINTYPE" val="5"/>
  <p:tag name="PATYPE" val="255"/>
  <p:tag name="PASUBTYPE" val="257"/>
</p:tagLst>
</file>

<file path=ppt/tags/tag4.xml><?xml version="1.0" encoding="utf-8"?>
<p:tagLst xmlns:p="http://schemas.openxmlformats.org/presentationml/2006/main">
  <p:tag name="PA" val="v5.2.10"/>
  <p:tag name="PAMAINTYPE" val="5"/>
  <p:tag name="PATYPE" val="255"/>
  <p:tag name="PASUBTYPE" val="257"/>
  <p:tag name="RESOURCELIBID_SHAPE" val="29493"/>
  <p:tag name="RESOURCELIB_SHAPETYPE" val="5"/>
</p:tagLst>
</file>

<file path=ppt/tags/tag5.xml><?xml version="1.0" encoding="utf-8"?>
<p:tagLst xmlns:p="http://schemas.openxmlformats.org/presentationml/2006/main">
  <p:tag name="COMMONDATA" val="eyJoZGlkIjoiNmIyNGRiMGMzNjJkMDA3NjQyMTI4NjAwYzQ2YmM5N2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17632</Words>
  <Application>WPS 演示</Application>
  <PresentationFormat>全屏显示(4:3)</PresentationFormat>
  <Paragraphs>1661</Paragraphs>
  <Slides>92</Slides>
  <Notes>65</Notes>
  <HiddenSlides>0</HiddenSlides>
  <MMClips>1</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14</vt:i4>
      </vt:variant>
      <vt:variant>
        <vt:lpstr>幻灯片标题</vt:lpstr>
      </vt:variant>
      <vt:variant>
        <vt:i4>92</vt:i4>
      </vt:variant>
    </vt:vector>
  </HeadingPairs>
  <TitlesOfParts>
    <vt:vector size="121" baseType="lpstr">
      <vt:lpstr>Arial</vt:lpstr>
      <vt:lpstr>宋体</vt:lpstr>
      <vt:lpstr>Wingdings</vt:lpstr>
      <vt:lpstr>Times New Roman</vt:lpstr>
      <vt:lpstr>华文行楷</vt:lpstr>
      <vt:lpstr>微软雅黑</vt:lpstr>
      <vt:lpstr>楷体</vt:lpstr>
      <vt:lpstr>Calibri</vt:lpstr>
      <vt:lpstr>黑体</vt:lpstr>
      <vt:lpstr>Fira Code</vt:lpstr>
      <vt:lpstr>魂心</vt:lpstr>
      <vt:lpstr>Arial Unicode MS</vt:lpstr>
      <vt:lpstr>Cambria Math</vt:lpstr>
      <vt:lpstr>Consolas</vt:lpstr>
      <vt:lpstr>Office 主题</vt:lpstr>
      <vt:lpstr>Equation.KSEE3</vt:lpstr>
      <vt:lpstr>Equation.KSEE3</vt:lpstr>
      <vt:lpstr>Equation.KSEE3</vt:lpstr>
      <vt:lpstr>Equation.KSEE3</vt:lpstr>
      <vt:lpstr>Equation.KSEE3</vt:lpstr>
      <vt:lpstr>Equation.KSEE3</vt:lpstr>
      <vt:lpstr>Equation.KSEE3</vt:lpstr>
      <vt:lpstr>Equation.3</vt:lpstr>
      <vt:lpstr>Equation.KSEE3</vt:lpstr>
      <vt:lpstr>Equation.KSEE3</vt:lpstr>
      <vt:lpstr>Equation.KSEE3</vt:lpstr>
      <vt:lpstr>Equation.KSEE3</vt:lpstr>
      <vt:lpstr>Equation.KSEE3</vt:lpstr>
      <vt:lpstr>Equation.KSEE3</vt:lpstr>
      <vt:lpstr>手语工作汇报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thanks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Windows 用户</dc:creator>
  <cp:lastModifiedBy>岁月静好</cp:lastModifiedBy>
  <cp:revision>822</cp:revision>
  <dcterms:created xsi:type="dcterms:W3CDTF">2020-02-07T11:17:00Z</dcterms:created>
  <dcterms:modified xsi:type="dcterms:W3CDTF">2022-10-13T03:46:13Z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3427D4E3D20B47D884311FED9BCAE17C</vt:lpwstr>
  </property>
  <property fmtid="{D5CDD505-2E9C-101B-9397-08002B2CF9AE}" pid="3" name="KSOProductBuildVer">
    <vt:lpwstr>2052-11.1.0.12598</vt:lpwstr>
  </property>
</Properties>
</file>